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74" r:id="rId4"/>
    <p:sldId id="290" r:id="rId5"/>
    <p:sldId id="271" r:id="rId6"/>
    <p:sldId id="270" r:id="rId7"/>
    <p:sldId id="267" r:id="rId8"/>
    <p:sldId id="268" r:id="rId9"/>
    <p:sldId id="269" r:id="rId10"/>
    <p:sldId id="265" r:id="rId11"/>
    <p:sldId id="266" r:id="rId12"/>
    <p:sldId id="258" r:id="rId13"/>
    <p:sldId id="261" r:id="rId14"/>
    <p:sldId id="262" r:id="rId15"/>
    <p:sldId id="263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77" r:id="rId24"/>
    <p:sldId id="278" r:id="rId25"/>
    <p:sldId id="289" r:id="rId26"/>
    <p:sldId id="273" r:id="rId27"/>
    <p:sldId id="276" r:id="rId28"/>
    <p:sldId id="275" r:id="rId29"/>
    <p:sldId id="29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1A3E1-CFE9-4D93-9E21-8B76B11B437E}" v="21" dt="2021-11-10T02:24:13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3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8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0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06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1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8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8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4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10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D589F-3400-49AA-AFB2-37B4460266F6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9CD68-2046-4248-B04C-B98053409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-624255" y="-2142691"/>
            <a:ext cx="10813906" cy="9348729"/>
            <a:chOff x="-624255" y="-2142691"/>
            <a:chExt cx="10813906" cy="9348729"/>
          </a:xfrm>
        </p:grpSpPr>
        <p:sp>
          <p:nvSpPr>
            <p:cNvPr id="10" name="자유형 9"/>
            <p:cNvSpPr/>
            <p:nvPr/>
          </p:nvSpPr>
          <p:spPr>
            <a:xfrm>
              <a:off x="-19048" y="0"/>
              <a:ext cx="10208699" cy="5810776"/>
            </a:xfrm>
            <a:custGeom>
              <a:avLst/>
              <a:gdLst>
                <a:gd name="connsiteX0" fmla="*/ 0 w 10208699"/>
                <a:gd name="connsiteY0" fmla="*/ 0 h 5810776"/>
                <a:gd name="connsiteX1" fmla="*/ 10208699 w 10208699"/>
                <a:gd name="connsiteY1" fmla="*/ 0 h 5810776"/>
                <a:gd name="connsiteX2" fmla="*/ 10197298 w 10208699"/>
                <a:gd name="connsiteY2" fmla="*/ 149930 h 5810776"/>
                <a:gd name="connsiteX3" fmla="*/ 3924301 w 10208699"/>
                <a:gd name="connsiteY3" fmla="*/ 5810776 h 5810776"/>
                <a:gd name="connsiteX4" fmla="*/ 121312 w 10208699"/>
                <a:gd name="connsiteY4" fmla="*/ 4535302 h 5810776"/>
                <a:gd name="connsiteX5" fmla="*/ 0 w 10208699"/>
                <a:gd name="connsiteY5" fmla="*/ 4439086 h 581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08699" h="5810776">
                  <a:moveTo>
                    <a:pt x="0" y="0"/>
                  </a:moveTo>
                  <a:lnTo>
                    <a:pt x="10208699" y="0"/>
                  </a:lnTo>
                  <a:lnTo>
                    <a:pt x="10197298" y="149930"/>
                  </a:lnTo>
                  <a:cubicBezTo>
                    <a:pt x="9874391" y="3329543"/>
                    <a:pt x="7189107" y="5810776"/>
                    <a:pt x="3924301" y="5810776"/>
                  </a:cubicBezTo>
                  <a:cubicBezTo>
                    <a:pt x="2495949" y="5810776"/>
                    <a:pt x="1178520" y="5335853"/>
                    <a:pt x="121312" y="4535302"/>
                  </a:cubicBezTo>
                  <a:lnTo>
                    <a:pt x="0" y="4439086"/>
                  </a:lnTo>
                  <a:close/>
                </a:path>
              </a:pathLst>
            </a:custGeom>
            <a:solidFill>
              <a:srgbClr val="233A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 rot="12893024">
              <a:off x="2496253" y="-2052524"/>
              <a:ext cx="5751066" cy="9073419"/>
            </a:xfrm>
            <a:custGeom>
              <a:avLst/>
              <a:gdLst>
                <a:gd name="connsiteX0" fmla="*/ 2759424 w 5751066"/>
                <a:gd name="connsiteY0" fmla="*/ 7607303 h 9073419"/>
                <a:gd name="connsiteX1" fmla="*/ 656524 w 5751066"/>
                <a:gd name="connsiteY1" fmla="*/ 9073419 h 9073419"/>
                <a:gd name="connsiteX2" fmla="*/ 630263 w 5751066"/>
                <a:gd name="connsiteY2" fmla="*/ 9022467 h 9073419"/>
                <a:gd name="connsiteX3" fmla="*/ 2898 w 5751066"/>
                <a:gd name="connsiteY3" fmla="*/ 6084219 h 9073419"/>
                <a:gd name="connsiteX4" fmla="*/ 5526574 w 5751066"/>
                <a:gd name="connsiteY4" fmla="*/ 21698 h 9073419"/>
                <a:gd name="connsiteX5" fmla="*/ 5751066 w 5751066"/>
                <a:gd name="connsiteY5" fmla="*/ 0 h 9073419"/>
                <a:gd name="connsiteX6" fmla="*/ 5438163 w 5751066"/>
                <a:gd name="connsiteY6" fmla="*/ 248005 h 9073419"/>
                <a:gd name="connsiteX7" fmla="*/ 2641443 w 5751066"/>
                <a:gd name="connsiteY7" fmla="*/ 6258413 h 9073419"/>
                <a:gd name="connsiteX8" fmla="*/ 2748106 w 5751066"/>
                <a:gd name="connsiteY8" fmla="*/ 7549164 h 907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1066" h="9073419">
                  <a:moveTo>
                    <a:pt x="2759424" y="7607303"/>
                  </a:moveTo>
                  <a:lnTo>
                    <a:pt x="656524" y="9073419"/>
                  </a:lnTo>
                  <a:lnTo>
                    <a:pt x="630263" y="9022467"/>
                  </a:lnTo>
                  <a:cubicBezTo>
                    <a:pt x="199770" y="8136780"/>
                    <a:pt x="-28730" y="7136785"/>
                    <a:pt x="2898" y="6084219"/>
                  </a:cubicBezTo>
                  <a:cubicBezTo>
                    <a:pt x="97578" y="2933312"/>
                    <a:pt x="2490860" y="392624"/>
                    <a:pt x="5526574" y="21698"/>
                  </a:cubicBezTo>
                  <a:lnTo>
                    <a:pt x="5751066" y="0"/>
                  </a:lnTo>
                  <a:lnTo>
                    <a:pt x="5438163" y="248005"/>
                  </a:lnTo>
                  <a:cubicBezTo>
                    <a:pt x="3671007" y="1735463"/>
                    <a:pt x="2641443" y="3932918"/>
                    <a:pt x="2641443" y="6258413"/>
                  </a:cubicBezTo>
                  <a:cubicBezTo>
                    <a:pt x="2641443" y="6694444"/>
                    <a:pt x="2677639" y="7125972"/>
                    <a:pt x="2748106" y="75491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rot="12893024">
              <a:off x="1787054" y="-1656160"/>
              <a:ext cx="3686885" cy="7647912"/>
            </a:xfrm>
            <a:custGeom>
              <a:avLst/>
              <a:gdLst>
                <a:gd name="connsiteX0" fmla="*/ 121298 w 3686885"/>
                <a:gd name="connsiteY0" fmla="*/ 7647912 h 7647912"/>
                <a:gd name="connsiteX1" fmla="*/ 106663 w 3686885"/>
                <a:gd name="connsiteY1" fmla="*/ 7572738 h 7647912"/>
                <a:gd name="connsiteX2" fmla="*/ 0 w 3686885"/>
                <a:gd name="connsiteY2" fmla="*/ 6281987 h 7647912"/>
                <a:gd name="connsiteX3" fmla="*/ 2796720 w 3686885"/>
                <a:gd name="connsiteY3" fmla="*/ 271579 h 7647912"/>
                <a:gd name="connsiteX4" fmla="*/ 3109623 w 3686885"/>
                <a:gd name="connsiteY4" fmla="*/ 23574 h 7647912"/>
                <a:gd name="connsiteX5" fmla="*/ 3201394 w 3686885"/>
                <a:gd name="connsiteY5" fmla="*/ 14704 h 7647912"/>
                <a:gd name="connsiteX6" fmla="*/ 3521834 w 3686885"/>
                <a:gd name="connsiteY6" fmla="*/ 0 h 7647912"/>
                <a:gd name="connsiteX7" fmla="*/ 3603436 w 3686885"/>
                <a:gd name="connsiteY7" fmla="*/ 388 h 7647912"/>
                <a:gd name="connsiteX8" fmla="*/ 3686885 w 3686885"/>
                <a:gd name="connsiteY8" fmla="*/ 120083 h 7647912"/>
                <a:gd name="connsiteX9" fmla="*/ 3474380 w 3686885"/>
                <a:gd name="connsiteY9" fmla="*/ 278358 h 7647912"/>
                <a:gd name="connsiteX10" fmla="*/ 498399 w 3686885"/>
                <a:gd name="connsiteY10" fmla="*/ 6202055 h 7647912"/>
                <a:gd name="connsiteX11" fmla="*/ 524901 w 3686885"/>
                <a:gd name="connsiteY11" fmla="*/ 7125258 h 7647912"/>
                <a:gd name="connsiteX12" fmla="*/ 551047 w 3686885"/>
                <a:gd name="connsiteY12" fmla="*/ 7348296 h 764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6885" h="7647912">
                  <a:moveTo>
                    <a:pt x="121298" y="7647912"/>
                  </a:moveTo>
                  <a:lnTo>
                    <a:pt x="106663" y="7572738"/>
                  </a:lnTo>
                  <a:cubicBezTo>
                    <a:pt x="36196" y="7149547"/>
                    <a:pt x="0" y="6718018"/>
                    <a:pt x="0" y="6281987"/>
                  </a:cubicBezTo>
                  <a:cubicBezTo>
                    <a:pt x="0" y="3956492"/>
                    <a:pt x="1029564" y="1759037"/>
                    <a:pt x="2796720" y="271579"/>
                  </a:cubicBezTo>
                  <a:lnTo>
                    <a:pt x="3109623" y="23574"/>
                  </a:lnTo>
                  <a:lnTo>
                    <a:pt x="3201394" y="14704"/>
                  </a:lnTo>
                  <a:cubicBezTo>
                    <a:pt x="3307534" y="7138"/>
                    <a:pt x="3414370" y="2215"/>
                    <a:pt x="3521834" y="0"/>
                  </a:cubicBezTo>
                  <a:lnTo>
                    <a:pt x="3603436" y="388"/>
                  </a:lnTo>
                  <a:lnTo>
                    <a:pt x="3686885" y="120083"/>
                  </a:lnTo>
                  <a:lnTo>
                    <a:pt x="3474380" y="278358"/>
                  </a:lnTo>
                  <a:cubicBezTo>
                    <a:pt x="1663345" y="1712069"/>
                    <a:pt x="568245" y="3877609"/>
                    <a:pt x="498399" y="6202055"/>
                  </a:cubicBezTo>
                  <a:cubicBezTo>
                    <a:pt x="489086" y="6511982"/>
                    <a:pt x="498137" y="6820182"/>
                    <a:pt x="524901" y="7125258"/>
                  </a:cubicBezTo>
                  <a:lnTo>
                    <a:pt x="551047" y="7348296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 rot="12893024">
              <a:off x="2461787" y="-2142691"/>
              <a:ext cx="6298259" cy="9348729"/>
            </a:xfrm>
            <a:custGeom>
              <a:avLst/>
              <a:gdLst>
                <a:gd name="connsiteX0" fmla="*/ 1146107 w 6298259"/>
                <a:gd name="connsiteY0" fmla="*/ 9099036 h 9348729"/>
                <a:gd name="connsiteX1" fmla="*/ 787964 w 6298259"/>
                <a:gd name="connsiteY1" fmla="*/ 9348729 h 9348729"/>
                <a:gd name="connsiteX2" fmla="*/ 760165 w 6298259"/>
                <a:gd name="connsiteY2" fmla="*/ 9300383 h 9348729"/>
                <a:gd name="connsiteX3" fmla="*/ 0 w 6298259"/>
                <a:gd name="connsiteY3" fmla="*/ 6298259 h 9348729"/>
                <a:gd name="connsiteX4" fmla="*/ 6298259 w 6298259"/>
                <a:gd name="connsiteY4" fmla="*/ 0 h 9348729"/>
                <a:gd name="connsiteX5" fmla="*/ 6247983 w 6298259"/>
                <a:gd name="connsiteY5" fmla="*/ 39848 h 9348729"/>
                <a:gd name="connsiteX6" fmla="*/ 6023491 w 6298259"/>
                <a:gd name="connsiteY6" fmla="*/ 61546 h 9348729"/>
                <a:gd name="connsiteX7" fmla="*/ 499815 w 6298259"/>
                <a:gd name="connsiteY7" fmla="*/ 6124067 h 9348729"/>
                <a:gd name="connsiteX8" fmla="*/ 1127180 w 6298259"/>
                <a:gd name="connsiteY8" fmla="*/ 9062315 h 934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8259" h="9348729">
                  <a:moveTo>
                    <a:pt x="1146107" y="9099036"/>
                  </a:moveTo>
                  <a:lnTo>
                    <a:pt x="787964" y="9348729"/>
                  </a:lnTo>
                  <a:lnTo>
                    <a:pt x="760165" y="9300383"/>
                  </a:lnTo>
                  <a:cubicBezTo>
                    <a:pt x="275374" y="8407962"/>
                    <a:pt x="0" y="7385269"/>
                    <a:pt x="0" y="6298259"/>
                  </a:cubicBezTo>
                  <a:cubicBezTo>
                    <a:pt x="-1" y="2819827"/>
                    <a:pt x="2819827" y="0"/>
                    <a:pt x="6298259" y="0"/>
                  </a:cubicBezTo>
                  <a:lnTo>
                    <a:pt x="6247983" y="39848"/>
                  </a:lnTo>
                  <a:lnTo>
                    <a:pt x="6023491" y="61546"/>
                  </a:lnTo>
                  <a:cubicBezTo>
                    <a:pt x="2987777" y="432472"/>
                    <a:pt x="594495" y="2973160"/>
                    <a:pt x="499815" y="6124067"/>
                  </a:cubicBezTo>
                  <a:cubicBezTo>
                    <a:pt x="468187" y="7176633"/>
                    <a:pt x="696687" y="8176628"/>
                    <a:pt x="1127180" y="9062315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18328597">
              <a:off x="542876" y="-1041375"/>
              <a:ext cx="6298263" cy="8632526"/>
            </a:xfrm>
            <a:custGeom>
              <a:avLst/>
              <a:gdLst>
                <a:gd name="connsiteX0" fmla="*/ 2811251 w 6298263"/>
                <a:gd name="connsiteY0" fmla="*/ 0 h 8632526"/>
                <a:gd name="connsiteX1" fmla="*/ 2734886 w 6298263"/>
                <a:gd name="connsiteY1" fmla="*/ 219309 h 8632526"/>
                <a:gd name="connsiteX2" fmla="*/ 2410156 w 6298263"/>
                <a:gd name="connsiteY2" fmla="*/ 2334269 h 8632526"/>
                <a:gd name="connsiteX3" fmla="*/ 6298263 w 6298263"/>
                <a:gd name="connsiteY3" fmla="*/ 8632526 h 8632526"/>
                <a:gd name="connsiteX4" fmla="*/ 6298260 w 6298263"/>
                <a:gd name="connsiteY4" fmla="*/ 8632526 h 8632526"/>
                <a:gd name="connsiteX5" fmla="*/ 0 w 6298263"/>
                <a:gd name="connsiteY5" fmla="*/ 2334268 h 8632526"/>
                <a:gd name="connsiteX6" fmla="*/ 9601 w 6298263"/>
                <a:gd name="connsiteY6" fmla="*/ 1996672 h 863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632526">
                  <a:moveTo>
                    <a:pt x="2811251" y="0"/>
                  </a:moveTo>
                  <a:lnTo>
                    <a:pt x="2734886" y="219309"/>
                  </a:lnTo>
                  <a:cubicBezTo>
                    <a:pt x="2522668" y="893394"/>
                    <a:pt x="2410156" y="1605295"/>
                    <a:pt x="2410156" y="2334269"/>
                  </a:cubicBezTo>
                  <a:cubicBezTo>
                    <a:pt x="2410157" y="5000230"/>
                    <a:pt x="3914970" y="7437843"/>
                    <a:pt x="6298263" y="8632526"/>
                  </a:cubicBezTo>
                  <a:lnTo>
                    <a:pt x="6298260" y="8632526"/>
                  </a:lnTo>
                  <a:cubicBezTo>
                    <a:pt x="2819827" y="8632526"/>
                    <a:pt x="0" y="5812699"/>
                    <a:pt x="0" y="2334268"/>
                  </a:cubicBezTo>
                  <a:lnTo>
                    <a:pt x="9601" y="1996672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519812" y="769671"/>
            <a:ext cx="711465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i="1" dirty="0" err="1">
                <a:solidFill>
                  <a:schemeClr val="bg1"/>
                </a:solidFill>
              </a:rPr>
              <a:t>AlexNet</a:t>
            </a:r>
            <a:r>
              <a:rPr lang="en-US" altLang="ko-KR" sz="3200" i="1" dirty="0">
                <a:solidFill>
                  <a:schemeClr val="bg1"/>
                </a:solidFill>
              </a:rPr>
              <a:t> </a:t>
            </a:r>
            <a:r>
              <a:rPr lang="ko-KR" altLang="en-US" sz="3200" i="1" dirty="0">
                <a:solidFill>
                  <a:schemeClr val="bg1"/>
                </a:solidFill>
              </a:rPr>
              <a:t>논문 구현 및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3200" i="1" dirty="0">
                <a:solidFill>
                  <a:schemeClr val="bg1"/>
                </a:solidFill>
              </a:rPr>
              <a:t>운전 중 졸음 방지 서비스 제작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97903" y="4817811"/>
            <a:ext cx="2560317" cy="1070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 </a:t>
            </a:r>
            <a:r>
              <a:rPr lang="ko-KR" altLang="en-US" kern="0" dirty="0" err="1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척척석사</a:t>
            </a:r>
            <a:endParaRPr lang="en-US" altLang="ko-KR" kern="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2800" b="1" kern="0" dirty="0" err="1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김동협</a:t>
            </a:r>
            <a:r>
              <a:rPr lang="en-US" altLang="ko-KR" sz="2800" b="1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800" b="1" kern="0" dirty="0" err="1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강소희</a:t>
            </a:r>
            <a:endParaRPr lang="en-US" altLang="ko-KR" sz="2800" b="1" kern="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050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03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한 눈에 보기</a:t>
            </a:r>
            <a:endParaRPr lang="en-US" altLang="ko-KR" sz="3200" b="1" dirty="0"/>
          </a:p>
        </p:txBody>
      </p:sp>
      <p:pic>
        <p:nvPicPr>
          <p:cNvPr id="22" name="내용 개체 틀 16">
            <a:extLst>
              <a:ext uri="{FF2B5EF4-FFF2-40B4-BE49-F238E27FC236}">
                <a16:creationId xmlns:a16="http://schemas.microsoft.com/office/drawing/2014/main" id="{8D56963E-16CE-4E12-A6F3-A42557A5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010" y="1697995"/>
            <a:ext cx="1651064" cy="1675114"/>
          </a:xfr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3D76E2B-3AF0-47E1-811C-6FF38733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72" y="1841630"/>
            <a:ext cx="1851932" cy="15873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97EDFC-BB06-4797-B6A3-FC3078EAF170}"/>
              </a:ext>
            </a:extLst>
          </p:cNvPr>
          <p:cNvSpPr txBox="1"/>
          <p:nvPr/>
        </p:nvSpPr>
        <p:spPr>
          <a:xfrm>
            <a:off x="777092" y="3469778"/>
            <a:ext cx="225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CEW Dataset, My picture</a:t>
            </a:r>
            <a:endParaRPr lang="ko-KR" altLang="en-US" sz="14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7F19D99-7649-463F-8C48-CC07FCB6630D}"/>
              </a:ext>
            </a:extLst>
          </p:cNvPr>
          <p:cNvSpPr/>
          <p:nvPr/>
        </p:nvSpPr>
        <p:spPr>
          <a:xfrm>
            <a:off x="2977076" y="3120697"/>
            <a:ext cx="1834866" cy="25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1922732-8A98-40C6-8C9D-F29D6B14AC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75" y="1897926"/>
            <a:ext cx="1930743" cy="12144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74B48F-AC8E-47CD-8729-A4336AC2D4E7}"/>
              </a:ext>
            </a:extLst>
          </p:cNvPr>
          <p:cNvSpPr txBox="1"/>
          <p:nvPr/>
        </p:nvSpPr>
        <p:spPr>
          <a:xfrm>
            <a:off x="3458518" y="3469778"/>
            <a:ext cx="83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AlexNet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8349E8-B450-44DC-88CC-E5C06A40A1E8}"/>
              </a:ext>
            </a:extLst>
          </p:cNvPr>
          <p:cNvSpPr txBox="1"/>
          <p:nvPr/>
        </p:nvSpPr>
        <p:spPr>
          <a:xfrm>
            <a:off x="5552843" y="3429000"/>
            <a:ext cx="83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model</a:t>
            </a:r>
            <a:endParaRPr lang="ko-KR" altLang="en-US" sz="1400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056B8A2C-553F-4494-854B-E6B856FFF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10" y="619056"/>
            <a:ext cx="3098902" cy="24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PyQt - Wikipedia">
            <a:extLst>
              <a:ext uri="{FF2B5EF4-FFF2-40B4-BE49-F238E27FC236}">
                <a16:creationId xmlns:a16="http://schemas.microsoft.com/office/drawing/2014/main" id="{9358E6BB-0A6B-4B2A-9CB2-8DCF7527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743" y="4109726"/>
            <a:ext cx="1810157" cy="188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OpenCV - Wikipedia">
            <a:extLst>
              <a:ext uri="{FF2B5EF4-FFF2-40B4-BE49-F238E27FC236}">
                <a16:creationId xmlns:a16="http://schemas.microsoft.com/office/drawing/2014/main" id="{D9C08C51-8827-4BC9-878E-D09B59B6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317" y="4144370"/>
            <a:ext cx="1500449" cy="1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973BDBC-19F4-4221-AD1A-1E82B16962E9}"/>
              </a:ext>
            </a:extLst>
          </p:cNvPr>
          <p:cNvCxnSpPr>
            <a:cxnSpLocks/>
          </p:cNvCxnSpPr>
          <p:nvPr/>
        </p:nvCxnSpPr>
        <p:spPr>
          <a:xfrm>
            <a:off x="4986476" y="1572328"/>
            <a:ext cx="0" cy="45998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A819BEC-7970-4FF3-B577-F676A79C616D}"/>
              </a:ext>
            </a:extLst>
          </p:cNvPr>
          <p:cNvCxnSpPr>
            <a:cxnSpLocks/>
          </p:cNvCxnSpPr>
          <p:nvPr/>
        </p:nvCxnSpPr>
        <p:spPr>
          <a:xfrm flipH="1">
            <a:off x="4986476" y="6172200"/>
            <a:ext cx="4449624" cy="127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D0F2942-DB36-4958-B016-28C8728D02F3}"/>
              </a:ext>
            </a:extLst>
          </p:cNvPr>
          <p:cNvCxnSpPr>
            <a:cxnSpLocks/>
          </p:cNvCxnSpPr>
          <p:nvPr/>
        </p:nvCxnSpPr>
        <p:spPr>
          <a:xfrm>
            <a:off x="9436100" y="3770279"/>
            <a:ext cx="0" cy="241462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6A8DF37-60D1-41DB-A2CD-951D42FF960E}"/>
              </a:ext>
            </a:extLst>
          </p:cNvPr>
          <p:cNvCxnSpPr>
            <a:cxnSpLocks/>
          </p:cNvCxnSpPr>
          <p:nvPr/>
        </p:nvCxnSpPr>
        <p:spPr>
          <a:xfrm flipH="1">
            <a:off x="4980713" y="1600726"/>
            <a:ext cx="204238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51B3A6-A9BE-4E7F-94BC-6C1F5913E6ED}"/>
              </a:ext>
            </a:extLst>
          </p:cNvPr>
          <p:cNvCxnSpPr>
            <a:cxnSpLocks/>
          </p:cNvCxnSpPr>
          <p:nvPr/>
        </p:nvCxnSpPr>
        <p:spPr>
          <a:xfrm flipH="1">
            <a:off x="7023100" y="3770280"/>
            <a:ext cx="2413002" cy="220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44FC72-8F75-4DFE-AF7A-D1A5EF37F686}"/>
              </a:ext>
            </a:extLst>
          </p:cNvPr>
          <p:cNvCxnSpPr>
            <a:cxnSpLocks/>
          </p:cNvCxnSpPr>
          <p:nvPr/>
        </p:nvCxnSpPr>
        <p:spPr>
          <a:xfrm>
            <a:off x="7023100" y="1601825"/>
            <a:ext cx="0" cy="21905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더하기 기호 45">
            <a:extLst>
              <a:ext uri="{FF2B5EF4-FFF2-40B4-BE49-F238E27FC236}">
                <a16:creationId xmlns:a16="http://schemas.microsoft.com/office/drawing/2014/main" id="{BA6537CB-CA22-4F56-8D52-D139D9C50AEB}"/>
              </a:ext>
            </a:extLst>
          </p:cNvPr>
          <p:cNvSpPr/>
          <p:nvPr/>
        </p:nvSpPr>
        <p:spPr>
          <a:xfrm>
            <a:off x="5692504" y="3734993"/>
            <a:ext cx="479696" cy="43322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더하기 기호 46">
            <a:extLst>
              <a:ext uri="{FF2B5EF4-FFF2-40B4-BE49-F238E27FC236}">
                <a16:creationId xmlns:a16="http://schemas.microsoft.com/office/drawing/2014/main" id="{9226B656-57CB-4ACB-B306-2F530F42C4AA}"/>
              </a:ext>
            </a:extLst>
          </p:cNvPr>
          <p:cNvSpPr/>
          <p:nvPr/>
        </p:nvSpPr>
        <p:spPr>
          <a:xfrm>
            <a:off x="6848606" y="4973477"/>
            <a:ext cx="479696" cy="43322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08DBC946-A669-4C4C-828E-494B63795C02}"/>
              </a:ext>
            </a:extLst>
          </p:cNvPr>
          <p:cNvSpPr/>
          <p:nvPr/>
        </p:nvSpPr>
        <p:spPr>
          <a:xfrm rot="19737907">
            <a:off x="7264757" y="2880411"/>
            <a:ext cx="1358957" cy="463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0214F-70C3-43F9-AA69-09A218E74FC0}"/>
              </a:ext>
            </a:extLst>
          </p:cNvPr>
          <p:cNvSpPr txBox="1"/>
          <p:nvPr/>
        </p:nvSpPr>
        <p:spPr>
          <a:xfrm>
            <a:off x="9589177" y="3178194"/>
            <a:ext cx="1235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최종 결과물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B21DE3-7408-4DAE-9DAE-21EF2FD1EF2D}"/>
              </a:ext>
            </a:extLst>
          </p:cNvPr>
          <p:cNvSpPr txBox="1"/>
          <p:nvPr/>
        </p:nvSpPr>
        <p:spPr>
          <a:xfrm>
            <a:off x="2025691" y="4014327"/>
            <a:ext cx="225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주피터 노트북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A8A8E0-C790-4990-8E49-090EDACD8E28}"/>
              </a:ext>
            </a:extLst>
          </p:cNvPr>
          <p:cNvSpPr txBox="1"/>
          <p:nvPr/>
        </p:nvSpPr>
        <p:spPr>
          <a:xfrm>
            <a:off x="6890964" y="6338835"/>
            <a:ext cx="87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vscode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6164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절차 및 방법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10156108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이진 분류</a:t>
            </a:r>
            <a:r>
              <a:rPr lang="en-US" altLang="ko-KR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모델링 </a:t>
            </a:r>
            <a:r>
              <a:rPr lang="en-US" altLang="ko-KR" dirty="0"/>
              <a:t>(Open</a:t>
            </a:r>
            <a:r>
              <a:rPr lang="ko-KR" altLang="en-US" dirty="0"/>
              <a:t> </a:t>
            </a:r>
            <a:r>
              <a:rPr lang="en-US" altLang="ko-KR" dirty="0"/>
              <a:t>eyes:0,</a:t>
            </a:r>
            <a:r>
              <a:rPr lang="ko-KR" altLang="en-US" dirty="0"/>
              <a:t> </a:t>
            </a:r>
            <a:r>
              <a:rPr lang="en-US" altLang="ko-KR" dirty="0"/>
              <a:t>Closed</a:t>
            </a:r>
            <a:r>
              <a:rPr lang="ko-KR" altLang="en-US" dirty="0"/>
              <a:t> </a:t>
            </a:r>
            <a:r>
              <a:rPr lang="en-US" altLang="ko-KR" dirty="0"/>
              <a:t>Eyes:1)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PyQT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OpenCV </a:t>
            </a:r>
            <a:r>
              <a:rPr lang="ko-KR" altLang="en-US" dirty="0"/>
              <a:t>실시간 영상 모듈 설계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주요 문제 및 해결방법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351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눈 깜빡임 감지 모델</a:t>
            </a:r>
            <a:endParaRPr lang="en-US" altLang="ko-KR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18C59-CFF1-447E-8C26-81AC85040E0E}"/>
              </a:ext>
            </a:extLst>
          </p:cNvPr>
          <p:cNvSpPr/>
          <p:nvPr/>
        </p:nvSpPr>
        <p:spPr>
          <a:xfrm>
            <a:off x="1266674" y="1528225"/>
            <a:ext cx="85250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데이터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 Closed Eyes In The Wild (CEW) +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자신의 사진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4B9B5C-541C-48BD-BA13-7094F52CB138}"/>
              </a:ext>
            </a:extLst>
          </p:cNvPr>
          <p:cNvGrpSpPr/>
          <p:nvPr/>
        </p:nvGrpSpPr>
        <p:grpSpPr>
          <a:xfrm>
            <a:off x="713403" y="2453616"/>
            <a:ext cx="6280605" cy="957456"/>
            <a:chOff x="3403027" y="2339673"/>
            <a:chExt cx="6280605" cy="957456"/>
          </a:xfrm>
        </p:grpSpPr>
        <p:pic>
          <p:nvPicPr>
            <p:cNvPr id="3" name="그림 2" descr="남자, 사람, 착용, 안대이(가) 표시된 사진&#10;&#10;자동 생성된 설명">
              <a:extLst>
                <a:ext uri="{FF2B5EF4-FFF2-40B4-BE49-F238E27FC236}">
                  <a16:creationId xmlns:a16="http://schemas.microsoft.com/office/drawing/2014/main" id="{DE7F4EF1-9DC6-494A-B59F-F07A15EF4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027" y="2339673"/>
              <a:ext cx="952500" cy="952500"/>
            </a:xfrm>
            <a:prstGeom prst="rect">
              <a:avLst/>
            </a:prstGeom>
          </p:spPr>
        </p:pic>
        <p:pic>
          <p:nvPicPr>
            <p:cNvPr id="5" name="그림 4" descr="여자, 사람, 미소, 가장이(가) 표시된 사진&#10;&#10;자동 생성된 설명">
              <a:extLst>
                <a:ext uri="{FF2B5EF4-FFF2-40B4-BE49-F238E27FC236}">
                  <a16:creationId xmlns:a16="http://schemas.microsoft.com/office/drawing/2014/main" id="{93A81D43-A6E0-4CAC-85BF-358C383F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269" y="2344629"/>
              <a:ext cx="952500" cy="952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78BE57A-5B84-4849-AB9D-E038E8AEA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648" y="2344629"/>
              <a:ext cx="952500" cy="952500"/>
            </a:xfrm>
            <a:prstGeom prst="rect">
              <a:avLst/>
            </a:prstGeom>
          </p:spPr>
        </p:pic>
        <p:pic>
          <p:nvPicPr>
            <p:cNvPr id="17" name="그림 16" descr="남자, 벽, 사람, 실내이(가) 표시된 사진&#10;&#10;자동 생성된 설명">
              <a:extLst>
                <a:ext uri="{FF2B5EF4-FFF2-40B4-BE49-F238E27FC236}">
                  <a16:creationId xmlns:a16="http://schemas.microsoft.com/office/drawing/2014/main" id="{7EB6586A-16A9-4D4B-A5B8-9909308BA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5511" y="2339673"/>
              <a:ext cx="952500" cy="952500"/>
            </a:xfrm>
            <a:prstGeom prst="rect">
              <a:avLst/>
            </a:prstGeom>
          </p:spPr>
        </p:pic>
        <p:pic>
          <p:nvPicPr>
            <p:cNvPr id="19" name="그림 18" descr="사람, 실내, 미소, 가장이(가) 표시된 사진&#10;&#10;자동 생성된 설명">
              <a:extLst>
                <a:ext uri="{FF2B5EF4-FFF2-40B4-BE49-F238E27FC236}">
                  <a16:creationId xmlns:a16="http://schemas.microsoft.com/office/drawing/2014/main" id="{86F929D8-37C5-43BD-B333-4E63A951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890" y="2339673"/>
              <a:ext cx="952500" cy="952500"/>
            </a:xfrm>
            <a:prstGeom prst="rect">
              <a:avLst/>
            </a:prstGeom>
          </p:spPr>
        </p:pic>
        <p:pic>
          <p:nvPicPr>
            <p:cNvPr id="21" name="그림 20" descr="미소, 가장이(가) 표시된 사진&#10;&#10;자동 생성된 설명">
              <a:extLst>
                <a:ext uri="{FF2B5EF4-FFF2-40B4-BE49-F238E27FC236}">
                  <a16:creationId xmlns:a16="http://schemas.microsoft.com/office/drawing/2014/main" id="{6912F9AC-5D7D-4F42-BB6B-ABCE305B3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132" y="2339673"/>
              <a:ext cx="952500" cy="952500"/>
            </a:xfrm>
            <a:prstGeom prst="rect">
              <a:avLst/>
            </a:prstGeom>
          </p:spPr>
        </p:pic>
      </p:grp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2DEDF9EF-441A-47B6-AE54-B9798E0C9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81527"/>
              </p:ext>
            </p:extLst>
          </p:nvPr>
        </p:nvGraphicFramePr>
        <p:xfrm>
          <a:off x="242463" y="3837013"/>
          <a:ext cx="6927729" cy="16255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09243">
                  <a:extLst>
                    <a:ext uri="{9D8B030D-6E8A-4147-A177-3AD203B41FA5}">
                      <a16:colId xmlns:a16="http://schemas.microsoft.com/office/drawing/2014/main" val="2407638934"/>
                    </a:ext>
                  </a:extLst>
                </a:gridCol>
                <a:gridCol w="2309243">
                  <a:extLst>
                    <a:ext uri="{9D8B030D-6E8A-4147-A177-3AD203B41FA5}">
                      <a16:colId xmlns:a16="http://schemas.microsoft.com/office/drawing/2014/main" val="2948633645"/>
                    </a:ext>
                  </a:extLst>
                </a:gridCol>
                <a:gridCol w="2309243">
                  <a:extLst>
                    <a:ext uri="{9D8B030D-6E8A-4147-A177-3AD203B41FA5}">
                      <a16:colId xmlns:a16="http://schemas.microsoft.com/office/drawing/2014/main" val="2656147789"/>
                    </a:ext>
                  </a:extLst>
                </a:gridCol>
              </a:tblGrid>
              <a:tr h="55424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Closed Eyes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Eyes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93794"/>
                  </a:ext>
                </a:extLst>
              </a:tr>
              <a:tr h="535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 Data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66947"/>
                  </a:ext>
                </a:extLst>
              </a:tr>
              <a:tr h="535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Data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21599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A7C70F6-C313-4F23-A154-E16AED0C1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5895" y="2102969"/>
            <a:ext cx="3270093" cy="26062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754C59-F30A-4D96-A672-D87F2E0CD8A2}"/>
              </a:ext>
            </a:extLst>
          </p:cNvPr>
          <p:cNvSpPr txBox="1"/>
          <p:nvPr/>
        </p:nvSpPr>
        <p:spPr>
          <a:xfrm>
            <a:off x="8652953" y="4789512"/>
            <a:ext cx="2255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 Open, 25 Closed, </a:t>
            </a:r>
          </a:p>
          <a:p>
            <a:r>
              <a:rPr lang="ko-KR" altLang="en-US" sz="1400" dirty="0"/>
              <a:t>막 자른 사진 총 </a:t>
            </a:r>
            <a:r>
              <a:rPr lang="en-US" altLang="ko-KR" sz="1400" dirty="0"/>
              <a:t>50</a:t>
            </a:r>
            <a:r>
              <a:rPr lang="ko-KR" altLang="en-US" sz="1400" dirty="0"/>
              <a:t>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모두 </a:t>
            </a:r>
            <a:r>
              <a:rPr lang="en-US" altLang="ko-KR" sz="1400" dirty="0"/>
              <a:t>Train Data </a:t>
            </a:r>
            <a:r>
              <a:rPr lang="ko-KR" altLang="en-US" sz="1400" dirty="0"/>
              <a:t>로 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EDA8B1-E3B1-4FC7-AA1D-E52816CE90FC}"/>
              </a:ext>
            </a:extLst>
          </p:cNvPr>
          <p:cNvSpPr txBox="1"/>
          <p:nvPr/>
        </p:nvSpPr>
        <p:spPr>
          <a:xfrm>
            <a:off x="2844645" y="5580765"/>
            <a:ext cx="229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모두 </a:t>
            </a:r>
            <a:r>
              <a:rPr lang="en-US" altLang="ko-KR" sz="1400" dirty="0"/>
              <a:t>100 x 100 x 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463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BD68857-DD27-4116-BA79-CB14C26A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06" y="1806046"/>
            <a:ext cx="10354588" cy="445074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눈 깜빡임 감지 모델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18C59-CFF1-447E-8C26-81AC85040E0E}"/>
              </a:ext>
            </a:extLst>
          </p:cNvPr>
          <p:cNvSpPr/>
          <p:nvPr/>
        </p:nvSpPr>
        <p:spPr>
          <a:xfrm>
            <a:off x="1266674" y="1528225"/>
            <a:ext cx="71146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구현 특징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32F8A3-9654-4B6E-80A6-7143FB54046E}"/>
              </a:ext>
            </a:extLst>
          </p:cNvPr>
          <p:cNvGrpSpPr/>
          <p:nvPr/>
        </p:nvGrpSpPr>
        <p:grpSpPr>
          <a:xfrm>
            <a:off x="9430481" y="1695244"/>
            <a:ext cx="1943100" cy="1733756"/>
            <a:chOff x="8470900" y="126120"/>
            <a:chExt cx="1943100" cy="1733756"/>
          </a:xfrm>
        </p:grpSpPr>
        <p:pic>
          <p:nvPicPr>
            <p:cNvPr id="7" name="그림 6" descr="미소, 가장이(가) 표시된 사진&#10;&#10;자동 생성된 설명">
              <a:extLst>
                <a:ext uri="{FF2B5EF4-FFF2-40B4-BE49-F238E27FC236}">
                  <a16:creationId xmlns:a16="http://schemas.microsoft.com/office/drawing/2014/main" id="{38A27B63-4E94-4C0C-B7B9-284EE9A9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7374" y="126120"/>
              <a:ext cx="1733756" cy="173375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5E6F82-D8CB-4C49-8351-6D82AFB350FE}"/>
                </a:ext>
              </a:extLst>
            </p:cNvPr>
            <p:cNvSpPr/>
            <p:nvPr/>
          </p:nvSpPr>
          <p:spPr>
            <a:xfrm>
              <a:off x="8470900" y="482600"/>
              <a:ext cx="1943100" cy="50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34F43B-46E8-4181-B708-8C8E57AA9D2D}"/>
              </a:ext>
            </a:extLst>
          </p:cNvPr>
          <p:cNvCxnSpPr>
            <a:cxnSpLocks/>
          </p:cNvCxnSpPr>
          <p:nvPr/>
        </p:nvCxnSpPr>
        <p:spPr>
          <a:xfrm>
            <a:off x="1266674" y="4201886"/>
            <a:ext cx="0" cy="10232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06B883-05BA-46B2-9D9E-1B1655CCF19E}"/>
              </a:ext>
            </a:extLst>
          </p:cNvPr>
          <p:cNvSpPr txBox="1"/>
          <p:nvPr/>
        </p:nvSpPr>
        <p:spPr>
          <a:xfrm>
            <a:off x="114479" y="4382124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cv2,plt 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차이 때문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9608DB30-7D85-45D4-9BAE-83B657CD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17D629-4539-4BA7-9C95-0F8814CFD400}"/>
              </a:ext>
            </a:extLst>
          </p:cNvPr>
          <p:cNvSpPr/>
          <p:nvPr/>
        </p:nvSpPr>
        <p:spPr>
          <a:xfrm>
            <a:off x="4202884" y="2815923"/>
            <a:ext cx="629176" cy="3467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48B4D9ED-4584-4666-AC4D-00710326B0F7}"/>
              </a:ext>
            </a:extLst>
          </p:cNvPr>
          <p:cNvSpPr/>
          <p:nvPr/>
        </p:nvSpPr>
        <p:spPr>
          <a:xfrm>
            <a:off x="4446165" y="2051724"/>
            <a:ext cx="4823670" cy="691476"/>
          </a:xfrm>
          <a:prstGeom prst="bentArrow">
            <a:avLst>
              <a:gd name="adj1" fmla="val 128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01BF5-F49A-4DCF-B578-E0B3984A48FA}"/>
              </a:ext>
            </a:extLst>
          </p:cNvPr>
          <p:cNvSpPr txBox="1"/>
          <p:nvPr/>
        </p:nvSpPr>
        <p:spPr>
          <a:xfrm>
            <a:off x="6158617" y="192058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차후 설명 예정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CBEE2-B988-4A24-AF5B-525E6E81F583}"/>
              </a:ext>
            </a:extLst>
          </p:cNvPr>
          <p:cNvSpPr/>
          <p:nvPr/>
        </p:nvSpPr>
        <p:spPr>
          <a:xfrm>
            <a:off x="2315831" y="3624044"/>
            <a:ext cx="4126914" cy="190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1CD148E5-ED09-48FB-8074-09CA62818B66}"/>
              </a:ext>
            </a:extLst>
          </p:cNvPr>
          <p:cNvSpPr/>
          <p:nvPr/>
        </p:nvSpPr>
        <p:spPr>
          <a:xfrm flipV="1">
            <a:off x="4606810" y="3814181"/>
            <a:ext cx="6592491" cy="530343"/>
          </a:xfrm>
          <a:prstGeom prst="bentArrow">
            <a:avLst>
              <a:gd name="adj1" fmla="val 128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84153-AC23-4728-B5AA-DAE1A858A7FA}"/>
              </a:ext>
            </a:extLst>
          </p:cNvPr>
          <p:cNvSpPr txBox="1"/>
          <p:nvPr/>
        </p:nvSpPr>
        <p:spPr>
          <a:xfrm>
            <a:off x="7290039" y="4297304"/>
            <a:ext cx="4063762" cy="652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막 자른 사진 </a:t>
            </a:r>
            <a:r>
              <a:rPr lang="en-US" altLang="ko-KR" sz="1200" b="1" dirty="0">
                <a:solidFill>
                  <a:srgbClr val="FF0000"/>
                </a:solidFill>
              </a:rPr>
              <a:t>=&gt; </a:t>
            </a:r>
            <a:r>
              <a:rPr lang="ko-KR" altLang="en-US" sz="1200" b="1" dirty="0">
                <a:solidFill>
                  <a:srgbClr val="FF0000"/>
                </a:solidFill>
              </a:rPr>
              <a:t>사진의 크기가 모두 다르다</a:t>
            </a:r>
            <a:r>
              <a:rPr lang="en-US" altLang="ko-KR" sz="1200" b="1" dirty="0">
                <a:solidFill>
                  <a:srgbClr val="FF0000"/>
                </a:solidFill>
              </a:rPr>
              <a:t> =&gt; 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데이터의 </a:t>
            </a:r>
            <a:r>
              <a:rPr lang="en-US" altLang="ko-KR" sz="1200" b="1" dirty="0">
                <a:solidFill>
                  <a:srgbClr val="FF0000"/>
                </a:solidFill>
              </a:rPr>
              <a:t>shape</a:t>
            </a:r>
            <a:r>
              <a:rPr lang="ko-KR" altLang="en-US" sz="1200" b="1" dirty="0">
                <a:solidFill>
                  <a:srgbClr val="FF0000"/>
                </a:solidFill>
              </a:rPr>
              <a:t>가 각각 모두 달라서 </a:t>
            </a:r>
            <a:r>
              <a:rPr lang="en-US" altLang="ko-KR" sz="1200" b="1" dirty="0">
                <a:solidFill>
                  <a:srgbClr val="FF0000"/>
                </a:solidFill>
              </a:rPr>
              <a:t>array </a:t>
            </a:r>
            <a:r>
              <a:rPr lang="ko-KR" altLang="en-US" sz="1200" b="1" dirty="0">
                <a:solidFill>
                  <a:srgbClr val="FF0000"/>
                </a:solidFill>
              </a:rPr>
              <a:t>형성 불가</a:t>
            </a:r>
            <a:r>
              <a:rPr lang="en-US" altLang="ko-KR" sz="1200" b="1" dirty="0">
                <a:solidFill>
                  <a:srgbClr val="FF0000"/>
                </a:solidFill>
              </a:rPr>
              <a:t>=&gt;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파일 단위로 읽어오면서 </a:t>
            </a:r>
            <a:r>
              <a:rPr lang="en-US" altLang="ko-KR" sz="1200" b="1" dirty="0">
                <a:solidFill>
                  <a:srgbClr val="FF0000"/>
                </a:solidFill>
              </a:rPr>
              <a:t>resize </a:t>
            </a:r>
            <a:r>
              <a:rPr lang="ko-KR" altLang="en-US" sz="1200" b="1" dirty="0">
                <a:solidFill>
                  <a:srgbClr val="FF0000"/>
                </a:solidFill>
              </a:rPr>
              <a:t>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29866-9EB9-45FC-AC47-B4985934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358" y="3079443"/>
            <a:ext cx="860803" cy="13026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A1BE1E-8059-4DC7-964B-12413E36A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7709" y="4640304"/>
            <a:ext cx="1062830" cy="11982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13DFBA-8471-4545-B815-69C789B4A5E8}"/>
              </a:ext>
            </a:extLst>
          </p:cNvPr>
          <p:cNvSpPr txBox="1"/>
          <p:nvPr/>
        </p:nvSpPr>
        <p:spPr>
          <a:xfrm>
            <a:off x="11853446" y="439034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vs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3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눈 깜빡임 감지 모델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18C59-CFF1-447E-8C26-81AC85040E0E}"/>
              </a:ext>
            </a:extLst>
          </p:cNvPr>
          <p:cNvSpPr/>
          <p:nvPr/>
        </p:nvSpPr>
        <p:spPr>
          <a:xfrm>
            <a:off x="1266674" y="1528225"/>
            <a:ext cx="71146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구현 특징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6764CB9-F35E-426E-A85E-CB58E0C33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52" y="1585762"/>
            <a:ext cx="7946807" cy="529095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0AA473-CDA7-4986-96A2-34751BC64398}"/>
              </a:ext>
            </a:extLst>
          </p:cNvPr>
          <p:cNvCxnSpPr/>
          <p:nvPr/>
        </p:nvCxnSpPr>
        <p:spPr>
          <a:xfrm>
            <a:off x="9430481" y="5029200"/>
            <a:ext cx="0" cy="10972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BD8CD0-078E-4147-A964-E8307E0088DB}"/>
              </a:ext>
            </a:extLst>
          </p:cNvPr>
          <p:cNvCxnSpPr>
            <a:cxnSpLocks/>
          </p:cNvCxnSpPr>
          <p:nvPr/>
        </p:nvCxnSpPr>
        <p:spPr>
          <a:xfrm>
            <a:off x="9430481" y="4101737"/>
            <a:ext cx="0" cy="80554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9BF7B0-9860-43FE-B7D5-D36D2BAC442E}"/>
              </a:ext>
            </a:extLst>
          </p:cNvPr>
          <p:cNvCxnSpPr>
            <a:cxnSpLocks/>
          </p:cNvCxnSpPr>
          <p:nvPr/>
        </p:nvCxnSpPr>
        <p:spPr>
          <a:xfrm>
            <a:off x="9430481" y="3111500"/>
            <a:ext cx="0" cy="8857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3F97DB-EB25-4B1D-A694-4F895DE7A772}"/>
              </a:ext>
            </a:extLst>
          </p:cNvPr>
          <p:cNvSpPr txBox="1"/>
          <p:nvPr/>
        </p:nvSpPr>
        <p:spPr>
          <a:xfrm>
            <a:off x="9695193" y="336970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데이터 분류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97717-E0BD-4389-BE9E-289BDBCC8278}"/>
              </a:ext>
            </a:extLst>
          </p:cNvPr>
          <p:cNvSpPr txBox="1"/>
          <p:nvPr/>
        </p:nvSpPr>
        <p:spPr>
          <a:xfrm>
            <a:off x="9731432" y="43198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라벨 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86AAA-306D-42AF-BFB8-E95AD394D237}"/>
              </a:ext>
            </a:extLst>
          </p:cNvPr>
          <p:cNvSpPr txBox="1"/>
          <p:nvPr/>
        </p:nvSpPr>
        <p:spPr>
          <a:xfrm>
            <a:off x="9731431" y="53909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배열 결합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34DA14F-DCA9-4EE3-A819-B7BD7F99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3A63F95-C940-4DF2-B8D4-A7EA38209E07}"/>
              </a:ext>
            </a:extLst>
          </p:cNvPr>
          <p:cNvCxnSpPr>
            <a:cxnSpLocks/>
          </p:cNvCxnSpPr>
          <p:nvPr/>
        </p:nvCxnSpPr>
        <p:spPr>
          <a:xfrm flipH="1">
            <a:off x="9430480" y="2652666"/>
            <a:ext cx="1" cy="41798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2A18C8-E980-4997-A186-DD9F6159C969}"/>
              </a:ext>
            </a:extLst>
          </p:cNvPr>
          <p:cNvSpPr txBox="1"/>
          <p:nvPr/>
        </p:nvSpPr>
        <p:spPr>
          <a:xfrm>
            <a:off x="9695193" y="2676992"/>
            <a:ext cx="228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My_img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라벨 형성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492A56-A460-4D0E-A50D-919848210276}"/>
              </a:ext>
            </a:extLst>
          </p:cNvPr>
          <p:cNvSpPr/>
          <p:nvPr/>
        </p:nvSpPr>
        <p:spPr>
          <a:xfrm>
            <a:off x="5108896" y="3435292"/>
            <a:ext cx="310391" cy="1971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8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눈 깜빡임 감지 모델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18C59-CFF1-447E-8C26-81AC85040E0E}"/>
              </a:ext>
            </a:extLst>
          </p:cNvPr>
          <p:cNvSpPr/>
          <p:nvPr/>
        </p:nvSpPr>
        <p:spPr>
          <a:xfrm>
            <a:off x="1266674" y="1528225"/>
            <a:ext cx="71146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구현 특징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53949E2-72BF-4D19-9852-AFC9C73D8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14" y="1507434"/>
            <a:ext cx="6856771" cy="5339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A363D-11DC-4797-ACC0-612242017B79}"/>
              </a:ext>
            </a:extLst>
          </p:cNvPr>
          <p:cNvSpPr txBox="1"/>
          <p:nvPr/>
        </p:nvSpPr>
        <p:spPr>
          <a:xfrm>
            <a:off x="6297257" y="259314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#</a:t>
            </a:r>
            <a:r>
              <a:rPr lang="ko-KR" altLang="en-US" b="1" dirty="0">
                <a:solidFill>
                  <a:srgbClr val="FF0000"/>
                </a:solidFill>
              </a:rPr>
              <a:t>데이터 섞어 주기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58EDA1-33A7-45AC-AF6D-BF703C82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눈 깜빡임 감지 모델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A18C59-CFF1-447E-8C26-81AC85040E0E}"/>
              </a:ext>
            </a:extLst>
          </p:cNvPr>
          <p:cNvSpPr/>
          <p:nvPr/>
        </p:nvSpPr>
        <p:spPr>
          <a:xfrm>
            <a:off x="1266674" y="1528225"/>
            <a:ext cx="71146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46F179-1B10-464D-B28E-4504960DE58F}"/>
              </a:ext>
            </a:extLst>
          </p:cNvPr>
          <p:cNvSpPr/>
          <p:nvPr/>
        </p:nvSpPr>
        <p:spPr>
          <a:xfrm>
            <a:off x="2315831" y="2253370"/>
            <a:ext cx="8350981" cy="3194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DD9935-3A95-4167-860B-C1DDF5E7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01" y="2453616"/>
            <a:ext cx="8041440" cy="27102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BEE0B-D499-4768-BE20-A82F2149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3709DF-F613-473B-B49E-AF45F65D6287}"/>
              </a:ext>
            </a:extLst>
          </p:cNvPr>
          <p:cNvCxnSpPr>
            <a:cxnSpLocks/>
          </p:cNvCxnSpPr>
          <p:nvPr/>
        </p:nvCxnSpPr>
        <p:spPr>
          <a:xfrm>
            <a:off x="8858774" y="3867325"/>
            <a:ext cx="15267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7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7B19E6-E47D-434E-AD91-329A94077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66" y="1465468"/>
            <a:ext cx="9561468" cy="550866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02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PyQt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졸음 방지 서비스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65640-B78A-4304-8539-18FFDB7B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3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02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PyQt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졸음 방지 서비스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512C8BE-0B44-475E-A72E-69CE9209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4" y="1837121"/>
            <a:ext cx="10476192" cy="50631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530D23-79B8-4DD3-B54B-3B29CA67B5AC}"/>
              </a:ext>
            </a:extLst>
          </p:cNvPr>
          <p:cNvCxnSpPr/>
          <p:nvPr/>
        </p:nvCxnSpPr>
        <p:spPr>
          <a:xfrm>
            <a:off x="1266674" y="5638800"/>
            <a:ext cx="5875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564D3B-6538-4047-88E9-88F946E5D9FD}"/>
              </a:ext>
            </a:extLst>
          </p:cNvPr>
          <p:cNvCxnSpPr/>
          <p:nvPr/>
        </p:nvCxnSpPr>
        <p:spPr>
          <a:xfrm>
            <a:off x="1266674" y="5994400"/>
            <a:ext cx="5875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3516D0-85FF-4157-8C09-8253EFBDFC97}"/>
              </a:ext>
            </a:extLst>
          </p:cNvPr>
          <p:cNvSpPr txBox="1"/>
          <p:nvPr/>
        </p:nvSpPr>
        <p:spPr>
          <a:xfrm>
            <a:off x="389511" y="54541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카메라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A4526-F077-4794-AFF1-4594D51C55DB}"/>
              </a:ext>
            </a:extLst>
          </p:cNvPr>
          <p:cNvSpPr txBox="1"/>
          <p:nvPr/>
        </p:nvSpPr>
        <p:spPr>
          <a:xfrm>
            <a:off x="76925" y="582346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얼굴 인식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4A84B99-11BC-4CF7-8E4A-C0D8419E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94926-3701-486F-B07D-0EE02D18ADFB}"/>
              </a:ext>
            </a:extLst>
          </p:cNvPr>
          <p:cNvSpPr txBox="1"/>
          <p:nvPr/>
        </p:nvSpPr>
        <p:spPr>
          <a:xfrm>
            <a:off x="3113315" y="6048573"/>
            <a:ext cx="5806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눈을 인식하는 </a:t>
            </a:r>
            <a:r>
              <a:rPr lang="en-US" altLang="ko-KR" sz="1400" b="1" dirty="0">
                <a:solidFill>
                  <a:srgbClr val="FF0000"/>
                </a:solidFill>
              </a:rPr>
              <a:t>Classifier</a:t>
            </a:r>
            <a:r>
              <a:rPr lang="ko-KR" altLang="en-US" sz="1400" b="1" dirty="0">
                <a:solidFill>
                  <a:srgbClr val="FF0000"/>
                </a:solidFill>
              </a:rPr>
              <a:t>도 있으나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프로젝트의 취지에 맞지 않아 배제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2BBFA79-0CB0-4C29-BEFD-DAB8A8F82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" b="1757"/>
          <a:stretch/>
        </p:blipFill>
        <p:spPr bwMode="auto">
          <a:xfrm>
            <a:off x="8867720" y="19457"/>
            <a:ext cx="3323265" cy="2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3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02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PyQt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졸음 방지 서비스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92C5A2-0B78-4E8C-8564-FFEA618F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86" y="1700822"/>
            <a:ext cx="7991140" cy="519371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C26A63-C139-4DD3-B272-47AF377A814A}"/>
              </a:ext>
            </a:extLst>
          </p:cNvPr>
          <p:cNvCxnSpPr>
            <a:cxnSpLocks/>
          </p:cNvCxnSpPr>
          <p:nvPr/>
        </p:nvCxnSpPr>
        <p:spPr>
          <a:xfrm>
            <a:off x="9430481" y="4330700"/>
            <a:ext cx="0" cy="17145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50C89D-2688-48D7-87ED-9DA5BE7A64E7}"/>
              </a:ext>
            </a:extLst>
          </p:cNvPr>
          <p:cNvSpPr txBox="1"/>
          <p:nvPr/>
        </p:nvSpPr>
        <p:spPr>
          <a:xfrm>
            <a:off x="9502481" y="5782147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Roi : region of interest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78FF4-B7B5-46F7-986F-A1A281C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E7030-B572-48A0-BDBF-EBA1D73E5CA7}"/>
              </a:ext>
            </a:extLst>
          </p:cNvPr>
          <p:cNvSpPr txBox="1"/>
          <p:nvPr/>
        </p:nvSpPr>
        <p:spPr>
          <a:xfrm>
            <a:off x="3780018" y="6048573"/>
            <a:ext cx="5109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차원이 맞지 않아 모델에 </a:t>
            </a:r>
            <a:r>
              <a:rPr lang="en-US" altLang="ko-KR" sz="1400" b="1" dirty="0">
                <a:solidFill>
                  <a:srgbClr val="FF0000"/>
                </a:solidFill>
              </a:rPr>
              <a:t>fit</a:t>
            </a:r>
            <a:r>
              <a:rPr lang="ko-KR" altLang="en-US" sz="1400" b="1" dirty="0">
                <a:solidFill>
                  <a:srgbClr val="FF0000"/>
                </a:solidFill>
              </a:rPr>
              <a:t>이 안된다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따라서 한 차원 </a:t>
            </a:r>
            <a:r>
              <a:rPr lang="ko-KR" altLang="en-US" sz="1400" b="1" dirty="0" err="1">
                <a:solidFill>
                  <a:srgbClr val="FF0000"/>
                </a:solidFill>
              </a:rPr>
              <a:t>늘려줌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5ED44F-1636-4132-9DBA-10AF67A3B131}"/>
              </a:ext>
            </a:extLst>
          </p:cNvPr>
          <p:cNvSpPr/>
          <p:nvPr/>
        </p:nvSpPr>
        <p:spPr>
          <a:xfrm>
            <a:off x="3860374" y="5855019"/>
            <a:ext cx="4750215" cy="190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BC49E81-84E4-40D9-ADB5-050226907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" b="1757"/>
          <a:stretch/>
        </p:blipFill>
        <p:spPr bwMode="auto">
          <a:xfrm>
            <a:off x="8867720" y="19457"/>
            <a:ext cx="3323265" cy="2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9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/>
              <a:t>Index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DDA9BD-E93F-4B6C-8591-E95E9191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356" y="1548932"/>
            <a:ext cx="8541344" cy="46740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팀 구성 및 역할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프로젝트 한 눈에 보기 </a:t>
            </a:r>
            <a:r>
              <a:rPr lang="en-US" altLang="ko-KR" dirty="0"/>
              <a:t>(</a:t>
            </a:r>
            <a:r>
              <a:rPr lang="ko-KR" altLang="en-US" dirty="0"/>
              <a:t>선 요약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프로젝트 수행 절차 및 방법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프로젝트 결과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자체 평가 의견 </a:t>
            </a:r>
          </a:p>
        </p:txBody>
      </p:sp>
    </p:spTree>
    <p:extLst>
      <p:ext uri="{BB962C8B-B14F-4D97-AF65-F5344CB8AC3E}">
        <p14:creationId xmlns:p14="http://schemas.microsoft.com/office/powerpoint/2010/main" val="3908763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02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PyQt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졸음 방지 서비스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D17121-4099-4A33-ABFB-C1C8E635B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01" y="1528225"/>
            <a:ext cx="8938382" cy="544906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7E6801-A8A0-45B6-BC59-E9A6FFB1ED65}"/>
              </a:ext>
            </a:extLst>
          </p:cNvPr>
          <p:cNvCxnSpPr>
            <a:cxnSpLocks/>
          </p:cNvCxnSpPr>
          <p:nvPr/>
        </p:nvCxnSpPr>
        <p:spPr>
          <a:xfrm flipH="1">
            <a:off x="9219095" y="5283200"/>
            <a:ext cx="6570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7984A7-648E-453A-B6FD-6F4FB05CD355}"/>
              </a:ext>
            </a:extLst>
          </p:cNvPr>
          <p:cNvSpPr txBox="1"/>
          <p:nvPr/>
        </p:nvSpPr>
        <p:spPr>
          <a:xfrm>
            <a:off x="9879228" y="50985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민감도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F2D3AC-7CA0-413D-BFAB-AB4F1222CFCE}"/>
              </a:ext>
            </a:extLst>
          </p:cNvPr>
          <p:cNvCxnSpPr>
            <a:cxnSpLocks/>
          </p:cNvCxnSpPr>
          <p:nvPr/>
        </p:nvCxnSpPr>
        <p:spPr>
          <a:xfrm>
            <a:off x="10001981" y="2882900"/>
            <a:ext cx="0" cy="16764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BBF037-1614-4118-827D-115EC65C14C9}"/>
              </a:ext>
            </a:extLst>
          </p:cNvPr>
          <p:cNvSpPr txBox="1"/>
          <p:nvPr/>
        </p:nvSpPr>
        <p:spPr>
          <a:xfrm>
            <a:off x="10107501" y="3536434"/>
            <a:ext cx="11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Warning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00DC57F-ACB5-44EE-B06E-4A77482D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885C382-4DD5-42CB-B5AD-034C79A7F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" b="1757"/>
          <a:stretch/>
        </p:blipFill>
        <p:spPr bwMode="auto">
          <a:xfrm>
            <a:off x="8867720" y="19457"/>
            <a:ext cx="3323265" cy="2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00414D-8D01-4AEB-9D88-12430BF53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5843479"/>
            <a:ext cx="1447800" cy="20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6039EF-E66D-49D9-8D9C-B0CE391F230D}"/>
              </a:ext>
            </a:extLst>
          </p:cNvPr>
          <p:cNvSpPr txBox="1"/>
          <p:nvPr/>
        </p:nvSpPr>
        <p:spPr>
          <a:xfrm>
            <a:off x="9982200" y="5969728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0: open</a:t>
            </a:r>
            <a:r>
              <a:rPr lang="ko-KR" altLang="en-US" sz="1100" b="1" dirty="0">
                <a:solidFill>
                  <a:srgbClr val="FF0000"/>
                </a:solidFill>
              </a:rPr>
              <a:t>    </a:t>
            </a:r>
            <a:r>
              <a:rPr lang="en-US" altLang="ko-KR" sz="1100" b="1" dirty="0">
                <a:solidFill>
                  <a:srgbClr val="FF0000"/>
                </a:solidFill>
              </a:rPr>
              <a:t>1:closed 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5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02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PyQt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졸음 방지 서비스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6652D23-0527-472E-AF59-9064667B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3" y="1754764"/>
            <a:ext cx="10621793" cy="469742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57F0BF-31D4-4030-B712-DD5D5FCD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444B0A9-A553-42A7-ABA0-8985A824B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" b="1757"/>
          <a:stretch/>
        </p:blipFill>
        <p:spPr bwMode="auto">
          <a:xfrm>
            <a:off x="8867720" y="19457"/>
            <a:ext cx="3323265" cy="2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45C4C7-5746-44E2-AAFD-178AD72FA4F7}"/>
              </a:ext>
            </a:extLst>
          </p:cNvPr>
          <p:cNvCxnSpPr>
            <a:cxnSpLocks/>
          </p:cNvCxnSpPr>
          <p:nvPr/>
        </p:nvCxnSpPr>
        <p:spPr>
          <a:xfrm>
            <a:off x="10941548" y="3033902"/>
            <a:ext cx="0" cy="21001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2C7FAE-E09F-4F3D-A1D4-D8CB56B5C154}"/>
              </a:ext>
            </a:extLst>
          </p:cNvPr>
          <p:cNvSpPr txBox="1"/>
          <p:nvPr/>
        </p:nvSpPr>
        <p:spPr>
          <a:xfrm>
            <a:off x="10941548" y="350155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이미지를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PyQT</a:t>
            </a:r>
            <a:r>
              <a:rPr lang="ko-KR" altLang="en-US" b="1" dirty="0">
                <a:solidFill>
                  <a:srgbClr val="FF0000"/>
                </a:solidFill>
              </a:rPr>
              <a:t>에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붙이는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부분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3A861-815B-4E92-8D4B-5E26626C5469}"/>
              </a:ext>
            </a:extLst>
          </p:cNvPr>
          <p:cNvSpPr txBox="1"/>
          <p:nvPr/>
        </p:nvSpPr>
        <p:spPr>
          <a:xfrm>
            <a:off x="3971694" y="5939842"/>
            <a:ext cx="445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전체 이미지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</a:rPr>
              <a:t>roi</a:t>
            </a:r>
            <a:r>
              <a:rPr lang="ko-KR" altLang="en-US" b="1" dirty="0">
                <a:solidFill>
                  <a:srgbClr val="FF0000"/>
                </a:solidFill>
              </a:rPr>
              <a:t> 이미지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가지 표시한다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7762B-53C6-4143-AF9B-DDCD47BBB095}"/>
              </a:ext>
            </a:extLst>
          </p:cNvPr>
          <p:cNvSpPr txBox="1"/>
          <p:nvPr/>
        </p:nvSpPr>
        <p:spPr>
          <a:xfrm>
            <a:off x="6395078" y="2779986"/>
            <a:ext cx="14654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w      h     w*c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01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02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PyQt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졸음 방지 서비스 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31C02D-AC3C-4B84-B1F7-5619E946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96" y="1576653"/>
            <a:ext cx="5395259" cy="52813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6A1D1-E2F5-4E78-8438-8E74DCEF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9CD68-2046-4248-B04C-B980534093F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4B026-412A-4DDF-9E61-23477E1838E3}"/>
              </a:ext>
            </a:extLst>
          </p:cNvPr>
          <p:cNvSpPr txBox="1"/>
          <p:nvPr/>
        </p:nvSpPr>
        <p:spPr>
          <a:xfrm>
            <a:off x="9256377" y="421732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 함수는 미사용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A2B3B3B-08AA-434B-95F5-8C8BF0C5CC9D}"/>
              </a:ext>
            </a:extLst>
          </p:cNvPr>
          <p:cNvSpPr/>
          <p:nvPr/>
        </p:nvSpPr>
        <p:spPr>
          <a:xfrm rot="10800000">
            <a:off x="7491369" y="4317883"/>
            <a:ext cx="1784060" cy="203781"/>
          </a:xfrm>
          <a:prstGeom prst="rightArrow">
            <a:avLst>
              <a:gd name="adj1" fmla="val 10241"/>
              <a:gd name="adj2" fmla="val 550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4EBA7AB-DA43-45A5-A7A9-01BE3A857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" b="1757"/>
          <a:stretch/>
        </p:blipFill>
        <p:spPr bwMode="auto">
          <a:xfrm>
            <a:off x="8867720" y="19457"/>
            <a:ext cx="3323265" cy="2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5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문제 및 해결 방법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854134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주요 문제 및 해결 방법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제작 과정에서 많은 문제가 있었지만 가장 큰 난관이었던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    </a:t>
            </a:r>
            <a:r>
              <a:rPr lang="en-US" altLang="ko-KR" sz="1800" b="1" dirty="0">
                <a:solidFill>
                  <a:srgbClr val="C00000"/>
                </a:solidFill>
              </a:rPr>
              <a:t>‘</a:t>
            </a:r>
            <a:r>
              <a:rPr lang="ko-KR" altLang="en-US" sz="1800" b="1" dirty="0">
                <a:solidFill>
                  <a:srgbClr val="C00000"/>
                </a:solidFill>
              </a:rPr>
              <a:t>데이터셋에서 성능</a:t>
            </a:r>
            <a:r>
              <a:rPr lang="en-US" altLang="ko-KR" sz="1800" b="1" dirty="0">
                <a:solidFill>
                  <a:srgbClr val="C00000"/>
                </a:solidFill>
              </a:rPr>
              <a:t>(90%)</a:t>
            </a:r>
            <a:r>
              <a:rPr lang="ko-KR" altLang="en-US" sz="1800" b="1" dirty="0">
                <a:solidFill>
                  <a:srgbClr val="C00000"/>
                </a:solidFill>
              </a:rPr>
              <a:t>을 보인 모델이 실시간 영상 데이터를 인식 못함</a:t>
            </a:r>
            <a:r>
              <a:rPr lang="en-US" altLang="ko-KR" sz="1800" b="1" dirty="0">
                <a:solidFill>
                  <a:srgbClr val="C00000"/>
                </a:solidFill>
              </a:rPr>
              <a:t>‘</a:t>
            </a:r>
            <a:r>
              <a:rPr lang="en-US" altLang="ko-KR" sz="1800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sz="1800" dirty="0"/>
              <a:t>    </a:t>
            </a:r>
            <a:r>
              <a:rPr lang="ko-KR" altLang="en-US" sz="1800" dirty="0"/>
              <a:t>위주로 서술 예정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226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문제 및 해결 방법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1044133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문제를 해결하기까지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600" dirty="0"/>
              <a:t>100x100x3 CEW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데이터셋만을</a:t>
            </a:r>
            <a:r>
              <a:rPr lang="ko-KR" altLang="en-US" sz="1600" dirty="0"/>
              <a:t> 이용해서 학습 후 실시간 영상 데이터 테스트 </a:t>
            </a:r>
            <a:r>
              <a:rPr lang="en-US" altLang="ko-KR" sz="1600" dirty="0"/>
              <a:t>-&gt; </a:t>
            </a:r>
            <a:r>
              <a:rPr lang="ko-KR" altLang="en-US" sz="1600" dirty="0"/>
              <a:t>거의 인식 못함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샘플 사진을 찍어서 </a:t>
            </a:r>
            <a:r>
              <a:rPr lang="en-US" altLang="ko-KR" sz="1600" dirty="0"/>
              <a:t>( Open 5</a:t>
            </a:r>
            <a:r>
              <a:rPr lang="ko-KR" altLang="en-US" sz="1600" dirty="0"/>
              <a:t>개</a:t>
            </a:r>
            <a:r>
              <a:rPr lang="en-US" altLang="ko-KR" sz="1600" dirty="0"/>
              <a:t> Closed 5</a:t>
            </a:r>
            <a:r>
              <a:rPr lang="ko-KR" altLang="en-US" sz="1600" dirty="0"/>
              <a:t>개 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model.predict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) </a:t>
            </a:r>
            <a:r>
              <a:rPr lang="ko-KR" altLang="en-US" sz="1600" dirty="0"/>
              <a:t>검증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-&gt; </a:t>
            </a:r>
            <a:r>
              <a:rPr lang="ko-KR" altLang="en-US" sz="1400" dirty="0"/>
              <a:t>똑같이 인식 못함을 확인</a:t>
            </a:r>
            <a:endParaRPr lang="en-US" altLang="ko-KR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문제에 대해 다음과 같은 가정을 내림</a:t>
            </a:r>
            <a:r>
              <a:rPr lang="en-US" altLang="ko-KR" sz="1600" dirty="0"/>
              <a:t>. </a:t>
            </a:r>
            <a:r>
              <a:rPr lang="ko-KR" altLang="en-US" sz="1600" dirty="0"/>
              <a:t>순서는 생각해낸 순서와 같다 </a:t>
            </a:r>
            <a:endParaRPr lang="en-US" altLang="ko-KR" sz="1600" dirty="0"/>
          </a:p>
          <a:p>
            <a:pPr marL="971550" lvl="1" indent="-514350">
              <a:buFont typeface="+mj-lt"/>
              <a:buAutoNum type="arabicPeriod"/>
            </a:pPr>
            <a:r>
              <a:rPr lang="ko-KR" altLang="en-US" sz="1400" dirty="0" err="1"/>
              <a:t>과적합</a:t>
            </a:r>
            <a:r>
              <a:rPr lang="ko-KR" altLang="en-US" sz="1400" dirty="0"/>
              <a:t> 문제 </a:t>
            </a:r>
            <a:r>
              <a:rPr lang="en-US" altLang="ko-KR" sz="1400" dirty="0"/>
              <a:t>-&gt; Early Stopping Patience</a:t>
            </a:r>
            <a:r>
              <a:rPr lang="ko-KR" altLang="en-US" sz="1400" dirty="0"/>
              <a:t>를 </a:t>
            </a:r>
            <a:r>
              <a:rPr lang="en-US" altLang="ko-KR" sz="1400" dirty="0"/>
              <a:t>10</a:t>
            </a:r>
            <a:r>
              <a:rPr lang="ko-KR" altLang="en-US" sz="1400" dirty="0"/>
              <a:t>에서 </a:t>
            </a:r>
            <a:r>
              <a:rPr lang="en-US" altLang="ko-KR" sz="1400" dirty="0"/>
              <a:t>5</a:t>
            </a:r>
            <a:r>
              <a:rPr lang="ko-KR" altLang="en-US" sz="1400" dirty="0"/>
              <a:t>로 변경</a:t>
            </a:r>
            <a:r>
              <a:rPr lang="en-US" altLang="ko-KR" sz="1400" dirty="0"/>
              <a:t>. </a:t>
            </a:r>
          </a:p>
          <a:p>
            <a:pPr marL="457200" lvl="1" indent="0">
              <a:buNone/>
            </a:pPr>
            <a:r>
              <a:rPr lang="en-US" altLang="ko-KR" sz="1400" dirty="0"/>
              <a:t>		   -&gt; </a:t>
            </a:r>
            <a:r>
              <a:rPr lang="ko-KR" altLang="en-US" sz="1400" dirty="0"/>
              <a:t>효과</a:t>
            </a:r>
            <a:r>
              <a:rPr lang="en-US" altLang="ko-KR" sz="1400" dirty="0"/>
              <a:t>X, </a:t>
            </a:r>
            <a:r>
              <a:rPr lang="ko-KR" altLang="en-US" sz="1400" dirty="0"/>
              <a:t>게다가 </a:t>
            </a:r>
            <a:r>
              <a:rPr lang="en-US" altLang="ko-KR" sz="1400" dirty="0"/>
              <a:t>Test Data</a:t>
            </a:r>
            <a:r>
              <a:rPr lang="ko-KR" altLang="en-US" sz="1400" dirty="0"/>
              <a:t>는 정확도가 높으므로 과적합은 아니라고 판단 </a:t>
            </a:r>
            <a:endParaRPr lang="en-US" altLang="ko-KR" sz="1400" dirty="0"/>
          </a:p>
          <a:p>
            <a:pPr marL="800100" lvl="1" indent="-342900">
              <a:buAutoNum type="arabicPeriod" startAt="2"/>
            </a:pPr>
            <a:r>
              <a:rPr lang="ko-KR" altLang="en-US" sz="1400" dirty="0"/>
              <a:t>   데이터가 적거나 자신의 이미지에 맞지 않음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-&gt; </a:t>
            </a:r>
            <a:r>
              <a:rPr lang="ko-KR" altLang="en-US" sz="1400" dirty="0"/>
              <a:t>위에서 찍은 총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샘플 이미지 데이터를 추가한 후 다시 학습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-&gt; 10</a:t>
            </a:r>
            <a:r>
              <a:rPr lang="ko-KR" altLang="en-US" sz="1400" dirty="0"/>
              <a:t>개의 샘플 이미지 데이터에서 성능 향상을 보임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02597-9EB5-480E-89FC-5D09CE29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39" y="4511901"/>
            <a:ext cx="1333238" cy="1397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EF4F17-2245-411A-8A59-3FE069CC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133" y="4463966"/>
            <a:ext cx="1313038" cy="139775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B878BE3-8D0D-4170-9137-AAF25261E422}"/>
              </a:ext>
            </a:extLst>
          </p:cNvPr>
          <p:cNvCxnSpPr>
            <a:cxnSpLocks/>
          </p:cNvCxnSpPr>
          <p:nvPr/>
        </p:nvCxnSpPr>
        <p:spPr>
          <a:xfrm>
            <a:off x="3106231" y="4511901"/>
            <a:ext cx="0" cy="68088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4D29607-D4F8-4EC4-8FBB-971C974E17BA}"/>
              </a:ext>
            </a:extLst>
          </p:cNvPr>
          <p:cNvCxnSpPr>
            <a:cxnSpLocks/>
          </p:cNvCxnSpPr>
          <p:nvPr/>
        </p:nvCxnSpPr>
        <p:spPr>
          <a:xfrm>
            <a:off x="3106231" y="5192785"/>
            <a:ext cx="0" cy="68088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DC0385-A9B1-45C4-BB37-B19AEA0EE608}"/>
              </a:ext>
            </a:extLst>
          </p:cNvPr>
          <p:cNvSpPr txBox="1"/>
          <p:nvPr/>
        </p:nvSpPr>
        <p:spPr>
          <a:xfrm>
            <a:off x="1607701" y="472112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실제로 눈 뜬 사진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8F061-8D3C-4E90-85CF-1700E3923265}"/>
              </a:ext>
            </a:extLst>
          </p:cNvPr>
          <p:cNvSpPr txBox="1"/>
          <p:nvPr/>
        </p:nvSpPr>
        <p:spPr>
          <a:xfrm>
            <a:off x="1490050" y="5361842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실제로 눈 감은 사진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20BB45-E979-4427-9448-A88E815B799A}"/>
              </a:ext>
            </a:extLst>
          </p:cNvPr>
          <p:cNvSpPr txBox="1"/>
          <p:nvPr/>
        </p:nvSpPr>
        <p:spPr>
          <a:xfrm>
            <a:off x="3033091" y="5922036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둘 다 구분을 못하고 </a:t>
            </a:r>
            <a:endParaRPr lang="en-US" altLang="ko-KR" sz="1200" dirty="0"/>
          </a:p>
          <a:p>
            <a:r>
              <a:rPr lang="ko-KR" altLang="en-US" sz="1200" dirty="0"/>
              <a:t>감은 것으로 인식한다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75B9F32-A65A-401E-B7A9-88159A93E00B}"/>
              </a:ext>
            </a:extLst>
          </p:cNvPr>
          <p:cNvCxnSpPr>
            <a:cxnSpLocks/>
          </p:cNvCxnSpPr>
          <p:nvPr/>
        </p:nvCxnSpPr>
        <p:spPr>
          <a:xfrm>
            <a:off x="8701778" y="4495286"/>
            <a:ext cx="0" cy="68088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158C70-EF4E-41ED-9F87-A8CD17BB0659}"/>
              </a:ext>
            </a:extLst>
          </p:cNvPr>
          <p:cNvCxnSpPr>
            <a:cxnSpLocks/>
          </p:cNvCxnSpPr>
          <p:nvPr/>
        </p:nvCxnSpPr>
        <p:spPr>
          <a:xfrm>
            <a:off x="8701778" y="5176170"/>
            <a:ext cx="0" cy="68088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F35EE7-D17E-4453-B375-ACB69FEFC2BC}"/>
              </a:ext>
            </a:extLst>
          </p:cNvPr>
          <p:cNvSpPr txBox="1"/>
          <p:nvPr/>
        </p:nvSpPr>
        <p:spPr>
          <a:xfrm>
            <a:off x="7203248" y="4704511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실제로 눈 뜬 사진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934EB1-633D-415E-A8B2-9A4713797112}"/>
              </a:ext>
            </a:extLst>
          </p:cNvPr>
          <p:cNvSpPr txBox="1"/>
          <p:nvPr/>
        </p:nvSpPr>
        <p:spPr>
          <a:xfrm>
            <a:off x="7085597" y="5345227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실제로 눈 감은 사진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BDF5657-D150-4A69-9A74-70158354113E}"/>
              </a:ext>
            </a:extLst>
          </p:cNvPr>
          <p:cNvSpPr/>
          <p:nvPr/>
        </p:nvSpPr>
        <p:spPr>
          <a:xfrm>
            <a:off x="4728138" y="4998125"/>
            <a:ext cx="2475110" cy="3109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4C840-29A1-411F-9DC7-9C0A5A0E01C6}"/>
              </a:ext>
            </a:extLst>
          </p:cNvPr>
          <p:cNvSpPr txBox="1"/>
          <p:nvPr/>
        </p:nvSpPr>
        <p:spPr>
          <a:xfrm>
            <a:off x="5165167" y="528502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10</a:t>
            </a:r>
            <a:r>
              <a:rPr lang="ko-KR" altLang="en-US" sz="1200" b="1" dirty="0"/>
              <a:t>개 추가 후 학습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25DE7-1EC9-45BD-8A06-33C6442C5D6C}"/>
              </a:ext>
            </a:extLst>
          </p:cNvPr>
          <p:cNvSpPr txBox="1"/>
          <p:nvPr/>
        </p:nvSpPr>
        <p:spPr>
          <a:xfrm>
            <a:off x="8571111" y="591697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눈 뜬 샘플 사진에 대해서</a:t>
            </a:r>
            <a:endParaRPr lang="en-US" altLang="ko-KR" sz="1200" dirty="0"/>
          </a:p>
          <a:p>
            <a:r>
              <a:rPr lang="ko-KR" altLang="en-US" sz="1200" dirty="0"/>
              <a:t>눈을 뜬 것으로 인식한다</a:t>
            </a:r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332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문제 및 해결 방법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1044133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문제를 해결하기까지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문제에 대해 다음과 같은 가정을 내림</a:t>
            </a:r>
            <a:r>
              <a:rPr lang="en-US" altLang="ko-KR" sz="1600" dirty="0"/>
              <a:t>. </a:t>
            </a:r>
            <a:r>
              <a:rPr lang="ko-KR" altLang="en-US" sz="1600" dirty="0"/>
              <a:t>순서는 생각해낸 순서와 같다 </a:t>
            </a:r>
            <a:endParaRPr lang="en-US" altLang="ko-KR" sz="1600" dirty="0"/>
          </a:p>
          <a:p>
            <a:pPr marL="800100" lvl="1" indent="-342900">
              <a:buAutoNum type="arabicPeriod" startAt="3"/>
            </a:pPr>
            <a:r>
              <a:rPr lang="ko-KR" altLang="en-US" sz="1400" dirty="0"/>
              <a:t>하지만 여전히 실시간 영상에 대해서는 인식 불가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 startAt="3"/>
            </a:pPr>
            <a:r>
              <a:rPr lang="ko-KR" altLang="en-US" sz="1400" dirty="0"/>
              <a:t>전체 </a:t>
            </a:r>
            <a:r>
              <a:rPr lang="en-US" altLang="ko-KR" sz="1400" dirty="0"/>
              <a:t>100x100x3 </a:t>
            </a:r>
            <a:r>
              <a:rPr lang="ko-KR" altLang="en-US" sz="1400" dirty="0"/>
              <a:t>이미지에서 눈이 차지하는 비율은 </a:t>
            </a:r>
            <a:r>
              <a:rPr lang="en-US" altLang="ko-KR" sz="1400" dirty="0"/>
              <a:t>10%</a:t>
            </a:r>
            <a:r>
              <a:rPr lang="ko-KR" altLang="en-US" sz="1400" dirty="0"/>
              <a:t>도 안되므로 눈 가까운 부분에 집중하기로 전략 변경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-&gt; </a:t>
            </a:r>
            <a:r>
              <a:rPr lang="ko-KR" altLang="en-US" sz="1400" dirty="0"/>
              <a:t> </a:t>
            </a:r>
            <a:r>
              <a:rPr lang="en-US" altLang="ko-KR" sz="1400" dirty="0"/>
              <a:t>y</a:t>
            </a:r>
            <a:r>
              <a:rPr lang="ko-KR" altLang="en-US" sz="1400" dirty="0"/>
              <a:t>축 </a:t>
            </a:r>
            <a:r>
              <a:rPr lang="en-US" altLang="ko-KR" sz="1400" dirty="0"/>
              <a:t>[25:50] </a:t>
            </a:r>
            <a:r>
              <a:rPr lang="ko-KR" altLang="en-US" sz="1400" dirty="0" err="1"/>
              <a:t>슬라이싱</a:t>
            </a:r>
            <a:r>
              <a:rPr lang="en-US" altLang="ko-KR" sz="1400" dirty="0"/>
              <a:t> -&gt; </a:t>
            </a:r>
            <a:r>
              <a:rPr lang="ko-KR" altLang="en-US" sz="1400" dirty="0"/>
              <a:t>전체 이미지에서 눈이 차지하는 비율이 높아짐</a:t>
            </a:r>
            <a:r>
              <a:rPr lang="en-US" altLang="ko-KR" sz="1400" dirty="0"/>
              <a:t> -&gt; </a:t>
            </a:r>
            <a:r>
              <a:rPr lang="ko-KR" altLang="en-US" sz="1400" dirty="0"/>
              <a:t>실시간 데이터에서도 인식하기 시작</a:t>
            </a:r>
            <a:endParaRPr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23B4DF-D557-42BB-9AEB-B4903767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58" y="3218920"/>
            <a:ext cx="2137498" cy="299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89D453-50B7-4EAE-8628-A82F34CA1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60" y="3095088"/>
            <a:ext cx="1798894" cy="3478241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416E99A-93C8-4AF7-8B92-54837B4766E1}"/>
              </a:ext>
            </a:extLst>
          </p:cNvPr>
          <p:cNvSpPr/>
          <p:nvPr/>
        </p:nvSpPr>
        <p:spPr>
          <a:xfrm flipV="1">
            <a:off x="2686056" y="4479721"/>
            <a:ext cx="1367862" cy="5435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KakaoTalk_20211110_161443382">
            <a:hlinkClick r:id="" action="ppaction://media"/>
            <a:extLst>
              <a:ext uri="{FF2B5EF4-FFF2-40B4-BE49-F238E27FC236}">
                <a16:creationId xmlns:a16="http://schemas.microsoft.com/office/drawing/2014/main" id="{E6FCE972-8F53-410E-85C3-ADCE1B787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88336" y="3252969"/>
            <a:ext cx="5341324" cy="29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결과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854134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시간이 충분히 남을 시 시연으로 대체</a:t>
            </a:r>
            <a:endParaRPr lang="en-US" altLang="ko-KR" dirty="0"/>
          </a:p>
        </p:txBody>
      </p:sp>
      <p:pic>
        <p:nvPicPr>
          <p:cNvPr id="11" name="KakaoTalk_20211110_100859436">
            <a:hlinkClick r:id="" action="ppaction://media"/>
            <a:extLst>
              <a:ext uri="{FF2B5EF4-FFF2-40B4-BE49-F238E27FC236}">
                <a16:creationId xmlns:a16="http://schemas.microsoft.com/office/drawing/2014/main" id="{187D8181-BDE4-4059-B49C-BB4C041E93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2004" y="2328964"/>
            <a:ext cx="4771427" cy="3491320"/>
          </a:xfrm>
        </p:spPr>
      </p:pic>
    </p:spTree>
    <p:extLst>
      <p:ext uri="{BB962C8B-B14F-4D97-AF65-F5344CB8AC3E}">
        <p14:creationId xmlns:p14="http://schemas.microsoft.com/office/powerpoint/2010/main" val="18472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자체 평가 의견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854134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프로젝트 기대 효과 및 배운 점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 err="1"/>
              <a:t>AlexNet</a:t>
            </a:r>
            <a:r>
              <a:rPr lang="en-US" altLang="ko-KR" sz="2000" dirty="0"/>
              <a:t> </a:t>
            </a:r>
            <a:r>
              <a:rPr lang="ko-KR" altLang="en-US" sz="2000" dirty="0"/>
              <a:t>논문을 분석</a:t>
            </a:r>
            <a:r>
              <a:rPr lang="en-US" altLang="ko-KR" sz="2000" dirty="0"/>
              <a:t>, </a:t>
            </a:r>
            <a:r>
              <a:rPr lang="ko-KR" altLang="en-US" sz="2000" dirty="0"/>
              <a:t>구현함으로써 차후 현업에서 마주할 새로운 논문에 대한 분석 및 구현 능력을 키울 수 있었음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기본적인 이미지 </a:t>
            </a:r>
            <a:r>
              <a:rPr lang="ko-KR" altLang="en-US" sz="2000" dirty="0" err="1"/>
              <a:t>전처리</a:t>
            </a:r>
            <a:r>
              <a:rPr lang="en-US" altLang="ko-KR" sz="2000" dirty="0"/>
              <a:t>(resize, </a:t>
            </a:r>
            <a:r>
              <a:rPr lang="en-US" altLang="ko-KR" sz="2000" dirty="0" err="1"/>
              <a:t>cvtcolor</a:t>
            </a:r>
            <a:r>
              <a:rPr lang="en-US" altLang="ko-KR" sz="2000" dirty="0"/>
              <a:t>, slicing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  <a:r>
              <a:rPr lang="ko-KR" altLang="en-US" sz="2000" dirty="0"/>
              <a:t>능력 및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이미지 처리 관련 문제 해결 능력을 키울 수 있었음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다양한 라이브러리와 메서드에 이미지 데이터를 적용함으로써 데이터의 차원에 대한 이해도 증가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프로그램 최적화에 대한 고민을 통해 기본적인 프로그래밍 역량 증가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직접 만든 모델을 가지고 실제 영상 데이터에 적용해본 것이 </a:t>
            </a:r>
            <a:r>
              <a:rPr lang="ko-KR" altLang="en-US" sz="2000" dirty="0" err="1"/>
              <a:t>의미있었다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9316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자체 평가 의견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854134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2FEC687-2DBE-4E5E-9242-7BE87770FE76}"/>
              </a:ext>
            </a:extLst>
          </p:cNvPr>
          <p:cNvSpPr txBox="1">
            <a:spLocks/>
          </p:cNvSpPr>
          <p:nvPr/>
        </p:nvSpPr>
        <p:spPr>
          <a:xfrm>
            <a:off x="767756" y="1701332"/>
            <a:ext cx="854134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프로젝트 개선점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한정된 상황에서만 이용 가능 </a:t>
            </a:r>
            <a:r>
              <a:rPr lang="en-US" altLang="ko-KR" sz="2000" dirty="0"/>
              <a:t>(</a:t>
            </a:r>
            <a:r>
              <a:rPr lang="ko-KR" altLang="en-US" sz="2000" dirty="0"/>
              <a:t>빛</a:t>
            </a:r>
            <a:r>
              <a:rPr lang="en-US" altLang="ko-KR" sz="2000" dirty="0"/>
              <a:t>, </a:t>
            </a:r>
            <a:r>
              <a:rPr lang="ko-KR" altLang="en-US" sz="2000" dirty="0"/>
              <a:t>얼굴의 위치 등</a:t>
            </a:r>
            <a:r>
              <a:rPr lang="en-US" altLang="ko-KR" sz="20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2000" dirty="0"/>
              <a:t>프로그램 최적화 부족 </a:t>
            </a:r>
            <a:r>
              <a:rPr lang="en-US" altLang="ko-KR" sz="2000" dirty="0"/>
              <a:t>: </a:t>
            </a:r>
            <a:r>
              <a:rPr lang="ko-KR" altLang="en-US" sz="2000" dirty="0"/>
              <a:t>카메라가 잘 끊긴다</a:t>
            </a:r>
            <a:r>
              <a:rPr lang="en-US" altLang="ko-KR" sz="2000" dirty="0"/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76191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13D035-A751-40D9-B8CA-261D130B1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ko-KR" altLang="en-US" sz="8000"/>
              <a:t>감사합니다</a:t>
            </a:r>
            <a:r>
              <a:rPr lang="en-US" altLang="ko-KR" sz="8000"/>
              <a:t>! </a:t>
            </a:r>
            <a:endParaRPr lang="ko-KR" altLang="en-US" sz="8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99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개요</a:t>
            </a:r>
            <a:endParaRPr lang="en-US" altLang="ko-KR" sz="320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DDA9BD-E93F-4B6C-8591-E95E9191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356" y="1548932"/>
            <a:ext cx="8541344" cy="4674067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논문 분석 및 구현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/>
              <a:t>AlexNet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주목 받게 된 계기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AlexNet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1989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기반이 된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LeNet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 계승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사이즈의 확장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(32*32 &gt;&gt; 224*224)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 Function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(Vanishing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Gredient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극복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Overfitting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해결을 위해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Dropout layer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현재까지도 이어지고 있는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발전에 초석이 되는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운전 중 졸음 방지 서비스</a:t>
            </a:r>
            <a:r>
              <a:rPr lang="en-US" altLang="ko-KR" dirty="0"/>
              <a:t>’ </a:t>
            </a:r>
            <a:r>
              <a:rPr lang="ko-KR" altLang="en-US" dirty="0"/>
              <a:t>제작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번에서 사용한 구조를 입력 데이터</a:t>
            </a:r>
            <a:r>
              <a:rPr lang="en-US" altLang="ko-KR" dirty="0"/>
              <a:t>, </a:t>
            </a:r>
            <a:r>
              <a:rPr lang="ko-KR" altLang="en-US" dirty="0"/>
              <a:t>출력 데이터만 바꾸고 그대로 학습에 사용</a:t>
            </a: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7702E4-EA5D-4650-A74E-5A7B6E817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50" y="1298294"/>
            <a:ext cx="3886288" cy="21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8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 구성 및 역할</a:t>
            </a:r>
            <a:endParaRPr lang="en-US" altLang="ko-KR" sz="3200" b="1" dirty="0"/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EBE203C5-0826-46E2-8243-0C090CD4D0FC}"/>
              </a:ext>
            </a:extLst>
          </p:cNvPr>
          <p:cNvSpPr txBox="1">
            <a:spLocks/>
          </p:cNvSpPr>
          <p:nvPr/>
        </p:nvSpPr>
        <p:spPr>
          <a:xfrm>
            <a:off x="615356" y="1548932"/>
            <a:ext cx="8541344" cy="467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11" name="표 24">
            <a:extLst>
              <a:ext uri="{FF2B5EF4-FFF2-40B4-BE49-F238E27FC236}">
                <a16:creationId xmlns:a16="http://schemas.microsoft.com/office/drawing/2014/main" id="{809F67D4-5B89-4B7D-90BC-7945FEBEC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58828"/>
              </p:ext>
            </p:extLst>
          </p:nvPr>
        </p:nvGraphicFramePr>
        <p:xfrm>
          <a:off x="2775938" y="2600158"/>
          <a:ext cx="6927729" cy="23830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09243">
                  <a:extLst>
                    <a:ext uri="{9D8B030D-6E8A-4147-A177-3AD203B41FA5}">
                      <a16:colId xmlns:a16="http://schemas.microsoft.com/office/drawing/2014/main" val="2407638934"/>
                    </a:ext>
                  </a:extLst>
                </a:gridCol>
                <a:gridCol w="4618486">
                  <a:extLst>
                    <a:ext uri="{9D8B030D-6E8A-4147-A177-3AD203B41FA5}">
                      <a16:colId xmlns:a16="http://schemas.microsoft.com/office/drawing/2014/main" val="2948633645"/>
                    </a:ext>
                  </a:extLst>
                </a:gridCol>
              </a:tblGrid>
              <a:tr h="554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93794"/>
                  </a:ext>
                </a:extLst>
              </a:tr>
              <a:tr h="535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김동협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전처리</a:t>
                      </a:r>
                      <a:r>
                        <a:rPr lang="ko-KR" altLang="en-US" dirty="0"/>
                        <a:t> 및 모델링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PyQT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프로그램 구축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작성 및 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466947"/>
                  </a:ext>
                </a:extLst>
              </a:tr>
              <a:tr h="535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강소희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</a:t>
                      </a:r>
                      <a:r>
                        <a:rPr lang="ko-KR" altLang="en-US" dirty="0" err="1"/>
                        <a:t>전처리</a:t>
                      </a:r>
                      <a:r>
                        <a:rPr lang="ko-KR" altLang="en-US" dirty="0"/>
                        <a:t> 및 모델링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프로그램 최적화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PPT</a:t>
                      </a:r>
                      <a:r>
                        <a:rPr lang="ko-KR" altLang="en-US" dirty="0"/>
                        <a:t>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215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23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30EED3-A9B5-4D30-A9F7-E27DBD37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21" y="1245950"/>
            <a:ext cx="3822576" cy="341842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01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한 눈에 보기</a:t>
            </a:r>
            <a:endParaRPr lang="en-US" altLang="ko-KR" sz="3200" b="1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FDB550E-AA6D-450B-AB62-C1B4FACB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873"/>
            <a:ext cx="6186828" cy="47430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원형 데이터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(32x32x3)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전체 사용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다양한 파라미터 변경하며 학습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정확도 저조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약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60%)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원형 데이터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(32x32x3)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(224x224x3)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으로 변형하여 데이터 </a:t>
            </a:r>
            <a:r>
              <a:rPr lang="ko-KR" altLang="en-US" sz="1600" u="sng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일부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학습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파라미터는 논문 동일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정확도 저조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(63%),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학습 시간 증가 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원형 데이터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(32x32x3)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(224x224x3)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으로 변형하여 데이터 </a:t>
            </a:r>
            <a:r>
              <a:rPr lang="ko-KR" altLang="en-US" sz="1600" u="sng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전체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학습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파라미터는 논문 동일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-&gt;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정확도 상승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(80%), Epoch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조절해서 학습 시간 조정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800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C8FDFA-DB8A-4F32-8181-09A41BD5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989" y="5116389"/>
            <a:ext cx="3686607" cy="704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7A26B-CA52-46F3-A5A0-2FD03BAC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950" y="5848297"/>
            <a:ext cx="2152684" cy="206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92DBC4-76A1-4635-A659-7069AF404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53" y="3255003"/>
            <a:ext cx="6187825" cy="28187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A9C9A8-80F6-41ED-A07F-2AB5CE7DE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308" y="4664377"/>
            <a:ext cx="4721970" cy="3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8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03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한 눈에 보기</a:t>
            </a:r>
            <a:endParaRPr lang="en-US" altLang="ko-KR" sz="3200" b="1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7C3F9E6E-9749-45C7-9278-6E7E99D92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검증 데이터의 정확도가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80%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정도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Batch size:128, epochs 20, patience 5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변경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6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시간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40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분 소요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 12epoch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에서 멈춤 </a:t>
            </a:r>
            <a:endParaRPr lang="en-US" altLang="ko-KR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FC5DFA-FD70-4400-8AF0-17281A07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69" y="2207368"/>
            <a:ext cx="1796932" cy="58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84F5F8E-5D90-4D2C-BDB8-D224CC362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57" y="3177198"/>
            <a:ext cx="9433686" cy="18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30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03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한 눈에 보기</a:t>
            </a:r>
            <a:endParaRPr lang="en-US" altLang="ko-KR" sz="3200" b="1" dirty="0"/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FF99460E-D9C8-463A-A2BE-3DD6BA3B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모델 검증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0F11C36-21A2-4964-81DC-1C8981422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37" y="1282920"/>
            <a:ext cx="7467600" cy="52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43866B-ACB0-4E12-860F-E395E9DB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6" y="3380338"/>
            <a:ext cx="4396603" cy="5284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C5202A-FF1E-4ABC-9D4E-DFA2CA68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80" y="3908755"/>
            <a:ext cx="4396603" cy="929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A9ED9-5BA9-4483-B84A-4B5B96ED28EA}"/>
              </a:ext>
            </a:extLst>
          </p:cNvPr>
          <p:cNvSpPr txBox="1"/>
          <p:nvPr/>
        </p:nvSpPr>
        <p:spPr>
          <a:xfrm>
            <a:off x="1002110" y="4972850"/>
            <a:ext cx="305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정확도 계산 및 틀린 사진 </a:t>
            </a:r>
            <a:r>
              <a:rPr lang="en-US" altLang="ko-KR" sz="1400" dirty="0"/>
              <a:t>plotting</a:t>
            </a:r>
          </a:p>
        </p:txBody>
      </p:sp>
    </p:spTree>
    <p:extLst>
      <p:ext uri="{BB962C8B-B14F-4D97-AF65-F5344CB8AC3E}">
        <p14:creationId xmlns:p14="http://schemas.microsoft.com/office/powerpoint/2010/main" val="166547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03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한 눈에 보기</a:t>
            </a:r>
            <a:endParaRPr lang="en-US" altLang="ko-KR" sz="32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65C0AC4-F0AE-47BE-A07F-CF34D130D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1800" dirty="0"/>
              <a:t>처음 계획</a:t>
            </a:r>
            <a:r>
              <a:rPr lang="en-US" altLang="ko-KR" sz="1800" dirty="0"/>
              <a:t>(</a:t>
            </a:r>
            <a:r>
              <a:rPr lang="ko-KR" altLang="en-US" sz="1800" dirty="0"/>
              <a:t>중간 발표 전까지</a:t>
            </a:r>
            <a:r>
              <a:rPr lang="en-US" altLang="ko-KR" sz="1800" dirty="0"/>
              <a:t>):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800" dirty="0" err="1"/>
              <a:t>AlexNet</a:t>
            </a:r>
            <a:r>
              <a:rPr lang="en-US" altLang="ko-KR" sz="1800" dirty="0"/>
              <a:t> </a:t>
            </a:r>
            <a:r>
              <a:rPr lang="ko-KR" altLang="en-US" sz="1800" dirty="0"/>
              <a:t>논문 분석 및 구현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1800" dirty="0" err="1"/>
              <a:t>AlexNet</a:t>
            </a:r>
            <a:r>
              <a:rPr lang="en-US" altLang="ko-KR" sz="1800" dirty="0"/>
              <a:t> </a:t>
            </a:r>
            <a:r>
              <a:rPr lang="ko-KR" altLang="en-US" sz="1800" dirty="0"/>
              <a:t>구조를 이용한 간단한 서비스 제작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endParaRPr lang="en-US" altLang="ko-KR" sz="1800" dirty="0"/>
          </a:p>
          <a:p>
            <a:r>
              <a:rPr lang="ko-KR" altLang="en-US" sz="1800" dirty="0"/>
              <a:t>변경된 계획</a:t>
            </a:r>
            <a:r>
              <a:rPr lang="en-US" altLang="ko-KR" sz="18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800" dirty="0" err="1"/>
              <a:t>AlexNet</a:t>
            </a:r>
            <a:r>
              <a:rPr lang="en-US" altLang="ko-KR" sz="1800" dirty="0"/>
              <a:t> </a:t>
            </a:r>
            <a:r>
              <a:rPr lang="ko-KR" altLang="en-US" sz="1800" dirty="0"/>
              <a:t>구현만으론 임팩트가 부족하다고 판단 </a:t>
            </a:r>
            <a:r>
              <a:rPr lang="en-US" altLang="ko-KR" sz="1800" dirty="0"/>
              <a:t>: </a:t>
            </a:r>
            <a:r>
              <a:rPr lang="ko-KR" altLang="en-US" sz="1800" dirty="0"/>
              <a:t>분석은 개인적인 공부에 의의가 있었지만 구현은 수업시간에 했던 </a:t>
            </a:r>
            <a:r>
              <a:rPr lang="en-US" altLang="ko-KR" sz="1800" dirty="0"/>
              <a:t>CNN </a:t>
            </a:r>
            <a:r>
              <a:rPr lang="ko-KR" altLang="en-US" sz="1800" dirty="0"/>
              <a:t>실습과 사이즈가 큰 것 빼고는 크게 차이가 나지 않았음</a:t>
            </a: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1800" dirty="0"/>
              <a:t>서비스 제작에 무게를 두고 진행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30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6500" y="-470053"/>
            <a:ext cx="2442331" cy="2146940"/>
            <a:chOff x="-126500" y="-470053"/>
            <a:chExt cx="2442331" cy="2146940"/>
          </a:xfrm>
        </p:grpSpPr>
        <p:sp>
          <p:nvSpPr>
            <p:cNvPr id="26" name="자유형 25"/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700"/>
              <a:r>
                <a:rPr lang="en-US" altLang="ko-KR" sz="2800" i="1" dirty="0">
                  <a:solidFill>
                    <a:schemeClr val="bg1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03</a:t>
              </a:r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315831" y="-821"/>
            <a:ext cx="71146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200" b="1" dirty="0"/>
              <a:t>프로젝트 한 눈에 보기</a:t>
            </a:r>
            <a:endParaRPr lang="en-US" altLang="ko-KR" sz="3200" b="1" dirty="0"/>
          </a:p>
        </p:txBody>
      </p:sp>
      <p:pic>
        <p:nvPicPr>
          <p:cNvPr id="10" name="KakaoTalk_20211110_100859436">
            <a:hlinkClick r:id="" action="ppaction://media"/>
            <a:extLst>
              <a:ext uri="{FF2B5EF4-FFF2-40B4-BE49-F238E27FC236}">
                <a16:creationId xmlns:a16="http://schemas.microsoft.com/office/drawing/2014/main" id="{60F3E9AB-EF02-46B8-B8EF-CA0359D21D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2613" y="1825625"/>
            <a:ext cx="5946775" cy="4351338"/>
          </a:xfrm>
        </p:spPr>
      </p:pic>
    </p:spTree>
    <p:extLst>
      <p:ext uri="{BB962C8B-B14F-4D97-AF65-F5344CB8AC3E}">
        <p14:creationId xmlns:p14="http://schemas.microsoft.com/office/powerpoint/2010/main" val="21988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1018</Words>
  <Application>Microsoft Office PowerPoint</Application>
  <PresentationFormat>와이드스크린</PresentationFormat>
  <Paragraphs>205</Paragraphs>
  <Slides>29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Adobe Heiti Std R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Dongyoon Kim</cp:lastModifiedBy>
  <cp:revision>6</cp:revision>
  <dcterms:created xsi:type="dcterms:W3CDTF">2019-12-20T03:57:42Z</dcterms:created>
  <dcterms:modified xsi:type="dcterms:W3CDTF">2021-11-11T04:00:24Z</dcterms:modified>
</cp:coreProperties>
</file>